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1" r:id="rId7"/>
    <p:sldId id="260" r:id="rId8"/>
    <p:sldId id="262" r:id="rId9"/>
    <p:sldId id="265" r:id="rId10"/>
    <p:sldId id="263" r:id="rId11"/>
    <p:sldId id="264"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800" units="cm"/>
          <inkml:channel name="Y" type="integer" max="600" units="cm"/>
        </inkml:traceFormat>
        <inkml:channelProperties>
          <inkml:channelProperty channel="X" name="resolution" value="28.36879" units="1/cm"/>
          <inkml:channelProperty channel="Y" name="resolution" value="28.30189" units="1/cm"/>
        </inkml:channelProperties>
      </inkml:inkSource>
      <inkml:timestamp xml:id="ts0" timeString="2014-03-19T14:08:43.24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750D329-5B13-4595-AFB9-F27E9E039249}" emma:medium="tactile" emma:mode="ink">
          <msink:context xmlns:msink="http://schemas.microsoft.com/ink/2010/main" type="inkDrawing" rotatedBoundingBox="-1112,10261 4667,8091 4781,8396 -998,10565" semanticType="callout" shapeName="Other"/>
        </emma:interpretation>
      </emma:emma>
    </inkml:annotationXML>
    <inkml:trace contextRef="#ctx0" brushRef="#br0">5729 0,'0'0,"-118"295,-59-177,-177 60,-237-1,-472 236,-1 1,296-178,178 0,294-118,-58 1,118-119,177 0,59 0,-59 0</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6EBB44-E728-45D9-9881-CC530924D99A}"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95481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BB44-E728-45D9-9881-CC530924D99A}"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152193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BB44-E728-45D9-9881-CC530924D99A}"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1876526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BB44-E728-45D9-9881-CC530924D99A}"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169413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EBB44-E728-45D9-9881-CC530924D99A}"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124621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6EBB44-E728-45D9-9881-CC530924D99A}"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2657715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6EBB44-E728-45D9-9881-CC530924D99A}"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36785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6EBB44-E728-45D9-9881-CC530924D99A}"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261605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BB44-E728-45D9-9881-CC530924D99A}"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232645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EBB44-E728-45D9-9881-CC530924D99A}"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367347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EBB44-E728-45D9-9881-CC530924D99A}"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92794-FA72-49DB-B850-65886BC35602}" type="slidenum">
              <a:rPr lang="en-US" smtClean="0"/>
              <a:t>‹#›</a:t>
            </a:fld>
            <a:endParaRPr lang="en-US"/>
          </a:p>
        </p:txBody>
      </p:sp>
    </p:spTree>
    <p:extLst>
      <p:ext uri="{BB962C8B-B14F-4D97-AF65-F5344CB8AC3E}">
        <p14:creationId xmlns:p14="http://schemas.microsoft.com/office/powerpoint/2010/main" val="253191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EBB44-E728-45D9-9881-CC530924D99A}" type="datetimeFigureOut">
              <a:rPr lang="en-US" smtClean="0"/>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92794-FA72-49DB-B850-65886BC35602}" type="slidenum">
              <a:rPr lang="en-US" smtClean="0"/>
              <a:t>‹#›</a:t>
            </a:fld>
            <a:endParaRPr lang="en-US"/>
          </a:p>
        </p:txBody>
      </p:sp>
    </p:spTree>
    <p:extLst>
      <p:ext uri="{BB962C8B-B14F-4D97-AF65-F5344CB8AC3E}">
        <p14:creationId xmlns:p14="http://schemas.microsoft.com/office/powerpoint/2010/main" val="361367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3mclp9QmCG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mail.milwaukee.k12.wi.us/exchweb/bin/redir.asp?URL=http://www.musclecarszone.com/engine-rebuild-11-months-3000-photos-and-a-lot-of-coffee-in-only-220-se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videobash.com/video_show/high-speed-camera-guitar-strings-28853"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ideo.search.yahoo.com/video/play;_ylt=A2KLqILANCZTmg4AHrD7w8QF;_ylu=X3oDMTEwb25mNWVtBHNlYwNzcgRzbGsDdmlkBHZ0aWQDVjE1MgRncG9zAzEz?p=playing+chords+on+a+guitar&amp;vid=a485c337de3c8f5fd2167c6d3cb711b4&amp;l=1:37&amp;turl=http://ts4.mm.bing.net/th?id%3DVN.608046023479526239%26pid%3D15.1&amp;rurl=http://www.youtube.com/watch?v%3DBEeh4T03aoo&amp;tit=Bass+Guitar+:+Learn+to+Play+Chords+on+the+Bass+Guitar&amp;c=12&amp;sigr=11a523s0q&amp;sigt=11li9v73g&amp;pstcat=arts+culture+and+entertainment&amp;age=0&amp;&amp;tt=b"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lstStyle/>
          <a:p>
            <a:r>
              <a:rPr lang="en-US" dirty="0" smtClean="0"/>
              <a:t>Monday Mar. 17</a:t>
            </a:r>
            <a:br>
              <a:rPr lang="en-US" dirty="0" smtClean="0"/>
            </a:br>
            <a:r>
              <a:rPr lang="en-US" dirty="0" smtClean="0"/>
              <a:t>     Do Now:</a:t>
            </a:r>
            <a:endParaRPr lang="en-US" dirty="0"/>
          </a:p>
        </p:txBody>
      </p:sp>
      <p:sp>
        <p:nvSpPr>
          <p:cNvPr id="3" name="Subtitle 2"/>
          <p:cNvSpPr>
            <a:spLocks noGrp="1"/>
          </p:cNvSpPr>
          <p:nvPr>
            <p:ph type="subTitle" idx="1"/>
          </p:nvPr>
        </p:nvSpPr>
        <p:spPr>
          <a:xfrm>
            <a:off x="685800" y="1600200"/>
            <a:ext cx="8077200" cy="1752600"/>
          </a:xfrm>
        </p:spPr>
        <p:txBody>
          <a:bodyPr/>
          <a:lstStyle/>
          <a:p>
            <a:r>
              <a:rPr lang="en-US" dirty="0" smtClean="0">
                <a:solidFill>
                  <a:schemeClr val="tx1"/>
                </a:solidFill>
              </a:rPr>
              <a:t>Describe or draw the differences between reflection and refraction.</a:t>
            </a:r>
            <a:endParaRPr lang="en-US" dirty="0">
              <a:solidFill>
                <a:schemeClr val="tx1"/>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382613" y="2913388"/>
              <a:ext cx="2062800" cy="829800"/>
            </p14:xfrm>
          </p:contentPart>
        </mc:Choice>
        <mc:Fallback xmlns="">
          <p:pic>
            <p:nvPicPr>
              <p:cNvPr id="5" name="Ink 4"/>
              <p:cNvPicPr/>
              <p:nvPr/>
            </p:nvPicPr>
            <p:blipFill>
              <a:blip r:embed="rId3"/>
              <a:stretch>
                <a:fillRect/>
              </a:stretch>
            </p:blipFill>
            <p:spPr>
              <a:xfrm>
                <a:off x="-394493" y="2901508"/>
                <a:ext cx="2086560" cy="853560"/>
              </a:xfrm>
              <a:prstGeom prst="rect">
                <a:avLst/>
              </a:prstGeom>
            </p:spPr>
          </p:pic>
        </mc:Fallback>
      </mc:AlternateContent>
    </p:spTree>
    <p:extLst>
      <p:ext uri="{BB962C8B-B14F-4D97-AF65-F5344CB8AC3E}">
        <p14:creationId xmlns:p14="http://schemas.microsoft.com/office/powerpoint/2010/main" val="329327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639762"/>
          </a:xfrm>
        </p:spPr>
        <p:txBody>
          <a:bodyPr>
            <a:normAutofit fontScale="90000"/>
          </a:bodyPr>
          <a:lstStyle/>
          <a:p>
            <a:r>
              <a:rPr lang="en-US" dirty="0" smtClean="0"/>
              <a:t>Resonance</a:t>
            </a:r>
            <a:endParaRPr lang="en-US" dirty="0"/>
          </a:p>
        </p:txBody>
      </p:sp>
      <p:sp>
        <p:nvSpPr>
          <p:cNvPr id="3" name="Content Placeholder 2"/>
          <p:cNvSpPr>
            <a:spLocks noGrp="1"/>
          </p:cNvSpPr>
          <p:nvPr>
            <p:ph idx="1"/>
          </p:nvPr>
        </p:nvSpPr>
        <p:spPr>
          <a:xfrm>
            <a:off x="228600" y="609600"/>
            <a:ext cx="8686800" cy="5287963"/>
          </a:xfrm>
        </p:spPr>
        <p:txBody>
          <a:bodyPr/>
          <a:lstStyle/>
          <a:p>
            <a:r>
              <a:rPr lang="en-US" b="1" i="1" dirty="0" smtClean="0"/>
              <a:t>Resonance</a:t>
            </a:r>
            <a:r>
              <a:rPr lang="en-US" dirty="0" smtClean="0"/>
              <a:t> happens when an object is vibrated by an outside force at its natural frequency.</a:t>
            </a:r>
          </a:p>
          <a:p>
            <a:r>
              <a:rPr lang="en-US" dirty="0" smtClean="0"/>
              <a:t>Both tuning forks below have the same natural frequency. The sound wave from the tuning fork on the left is causing the tuning fork on the right to vibrate even though the tuning fork on the right is not being stuck.</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417" y="4267200"/>
            <a:ext cx="6793669"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6822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8573" y="762000"/>
            <a:ext cx="8153400" cy="532453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Resonance is an important way to transfer power into waves. It is used in microwave ovens, musical instruments, and lasers.</a:t>
            </a:r>
          </a:p>
          <a:p>
            <a:endParaRPr lang="en-US" sz="16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Resonance can also be destructive if a structure is designed to have a natural frequency close to that of its surroundings.</a:t>
            </a:r>
          </a:p>
          <a:p>
            <a:r>
              <a:rPr lang="en-US" sz="3200" dirty="0" smtClean="0">
                <a:latin typeface="Arial" panose="020B0604020202020204" pitchFamily="34" charset="0"/>
                <a:cs typeface="Arial" panose="020B0604020202020204" pitchFamily="34" charset="0"/>
              </a:rPr>
              <a:t>Take a look at the example of a bridge built in Tacoma, Washington in 1940.</a:t>
            </a:r>
            <a:endParaRPr lang="en-US" sz="3200" dirty="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dirty="0"/>
          </a:p>
          <a:p>
            <a:endParaRPr lang="en-US" dirty="0"/>
          </a:p>
        </p:txBody>
      </p:sp>
      <p:sp>
        <p:nvSpPr>
          <p:cNvPr id="2" name="Title 1"/>
          <p:cNvSpPr>
            <a:spLocks noGrp="1"/>
          </p:cNvSpPr>
          <p:nvPr>
            <p:ph type="title"/>
          </p:nvPr>
        </p:nvSpPr>
        <p:spPr>
          <a:xfrm>
            <a:off x="468573" y="228600"/>
            <a:ext cx="8229600" cy="563562"/>
          </a:xfrm>
        </p:spPr>
        <p:txBody>
          <a:bodyPr>
            <a:normAutofit fontScale="90000"/>
          </a:bodyPr>
          <a:lstStyle/>
          <a:p>
            <a:r>
              <a:rPr lang="en-US" b="1" dirty="0"/>
              <a:t>Resonance</a:t>
            </a:r>
          </a:p>
        </p:txBody>
      </p:sp>
      <p:sp>
        <p:nvSpPr>
          <p:cNvPr id="3" name="Content Placeholder 2"/>
          <p:cNvSpPr>
            <a:spLocks noGrp="1"/>
          </p:cNvSpPr>
          <p:nvPr>
            <p:ph idx="1"/>
          </p:nvPr>
        </p:nvSpPr>
        <p:spPr>
          <a:xfrm>
            <a:off x="388961" y="4876800"/>
            <a:ext cx="8229600" cy="1219200"/>
          </a:xfrm>
        </p:spPr>
        <p:txBody>
          <a:bodyPr>
            <a:normAutofit fontScale="55000" lnSpcReduction="20000"/>
          </a:bodyPr>
          <a:lstStyle/>
          <a:p>
            <a:endParaRPr lang="en-US" dirty="0" smtClean="0">
              <a:latin typeface="Arial" panose="020B0604020202020204" pitchFamily="34" charset="0"/>
              <a:cs typeface="Arial" panose="020B0604020202020204" pitchFamily="34" charset="0"/>
              <a:hlinkClick r:id="rId2"/>
            </a:endParaRPr>
          </a:p>
          <a:p>
            <a:endParaRPr lang="en-US" dirty="0">
              <a:latin typeface="Arial" panose="020B0604020202020204" pitchFamily="34" charset="0"/>
              <a:cs typeface="Arial" panose="020B0604020202020204" pitchFamily="34" charset="0"/>
              <a:hlinkClick r:id="rId2"/>
            </a:endParaRPr>
          </a:p>
          <a:p>
            <a:endParaRPr lang="en-US" dirty="0">
              <a:latin typeface="Arial" panose="020B0604020202020204" pitchFamily="34" charset="0"/>
              <a:cs typeface="Arial" panose="020B0604020202020204" pitchFamily="34" charset="0"/>
              <a:hlinkClick r:id="rId2"/>
            </a:endParaRPr>
          </a:p>
          <a:p>
            <a:r>
              <a:rPr lang="en-US" dirty="0" smtClean="0">
                <a:hlinkClick r:id="rId2"/>
              </a:rPr>
              <a:t>http</a:t>
            </a:r>
            <a:r>
              <a:rPr lang="en-US" dirty="0">
                <a:hlinkClick r:id="rId2"/>
              </a:rPr>
              <a:t>://www.youtube.com/watch?v=3mclp9QmCGs</a:t>
            </a:r>
            <a:endParaRPr lang="en-US" dirty="0"/>
          </a:p>
        </p:txBody>
      </p:sp>
    </p:spTree>
    <p:extLst>
      <p:ext uri="{BB962C8B-B14F-4D97-AF65-F5344CB8AC3E}">
        <p14:creationId xmlns:p14="http://schemas.microsoft.com/office/powerpoint/2010/main" val="2817179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  </a:t>
            </a:r>
            <a:r>
              <a:rPr lang="en-US" smtClean="0"/>
              <a:t>March 19 </a:t>
            </a:r>
            <a:r>
              <a:rPr lang="en-US" dirty="0" smtClean="0"/>
              <a:t>Do Now:</a:t>
            </a:r>
            <a:endParaRPr lang="en-US" dirty="0"/>
          </a:p>
        </p:txBody>
      </p:sp>
      <p:sp>
        <p:nvSpPr>
          <p:cNvPr id="3" name="Content Placeholder 2"/>
          <p:cNvSpPr>
            <a:spLocks noGrp="1"/>
          </p:cNvSpPr>
          <p:nvPr>
            <p:ph idx="1"/>
          </p:nvPr>
        </p:nvSpPr>
        <p:spPr/>
        <p:txBody>
          <a:bodyPr/>
          <a:lstStyle/>
          <a:p>
            <a:r>
              <a:rPr lang="en-US" dirty="0"/>
              <a:t>What is the difference between natural frequency and resonance? </a:t>
            </a:r>
            <a:endParaRPr lang="en-US" dirty="0" smtClean="0"/>
          </a:p>
          <a:p>
            <a:endParaRPr lang="en-US" dirty="0"/>
          </a:p>
          <a:p>
            <a:endParaRPr lang="en-US" dirty="0" smtClean="0"/>
          </a:p>
          <a:p>
            <a:r>
              <a:rPr lang="en-US" dirty="0" smtClean="0"/>
              <a:t>List </a:t>
            </a:r>
            <a:r>
              <a:rPr lang="en-US" dirty="0"/>
              <a:t>2 applications where knowledge of resonance is important.</a:t>
            </a:r>
          </a:p>
        </p:txBody>
      </p:sp>
    </p:spTree>
    <p:extLst>
      <p:ext uri="{BB962C8B-B14F-4D97-AF65-F5344CB8AC3E}">
        <p14:creationId xmlns:p14="http://schemas.microsoft.com/office/powerpoint/2010/main" val="808833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Learning Intention: Students will apply knowledge of natural frequency and resonance.</a:t>
            </a:r>
          </a:p>
          <a:p>
            <a:r>
              <a:rPr lang="en-US" dirty="0" smtClean="0"/>
              <a:t>Students will know they are successful when they have accurately completed the lab activity.</a:t>
            </a:r>
            <a:endParaRPr lang="en-US" dirty="0"/>
          </a:p>
        </p:txBody>
      </p:sp>
    </p:spTree>
    <p:extLst>
      <p:ext uri="{BB962C8B-B14F-4D97-AF65-F5344CB8AC3E}">
        <p14:creationId xmlns:p14="http://schemas.microsoft.com/office/powerpoint/2010/main" val="3390167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Students will do Investigation 12.2 sections 1-3 today and sections 4-5 tomorrow.</a:t>
            </a:r>
            <a:endParaRPr lang="en-US" dirty="0"/>
          </a:p>
        </p:txBody>
      </p:sp>
    </p:spTree>
    <p:extLst>
      <p:ext uri="{BB962C8B-B14F-4D97-AF65-F5344CB8AC3E}">
        <p14:creationId xmlns:p14="http://schemas.microsoft.com/office/powerpoint/2010/main" val="4136853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 March 20 Do Now: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Sketch a wave that is vibrating at its 3</a:t>
            </a:r>
            <a:r>
              <a:rPr lang="en-US" baseline="30000" dirty="0" smtClean="0"/>
              <a:t>rd</a:t>
            </a:r>
            <a:r>
              <a:rPr lang="en-US" dirty="0" smtClean="0"/>
              <a:t> harmonic.</a:t>
            </a:r>
          </a:p>
          <a:p>
            <a:endParaRPr lang="en-US" dirty="0"/>
          </a:p>
          <a:p>
            <a:endParaRPr lang="en-US" dirty="0" smtClean="0"/>
          </a:p>
          <a:p>
            <a:endParaRPr lang="en-US" dirty="0"/>
          </a:p>
          <a:p>
            <a:endParaRPr lang="en-US" dirty="0" smtClean="0"/>
          </a:p>
          <a:p>
            <a:r>
              <a:rPr lang="en-US" dirty="0">
                <a:hlinkClick r:id="rId2" action="ppaction://hlinkfile"/>
              </a:rPr>
              <a:t>http://www.musclecarszone.com/engine-rebuild-11-months-3000-photos-and-a-lot-of-coffee-in-only-220-sec/</a:t>
            </a:r>
            <a:r>
              <a:rPr lang="en-US" dirty="0"/>
              <a:t/>
            </a:r>
            <a:br>
              <a:rPr lang="en-US" dirty="0"/>
            </a:br>
            <a:endParaRPr lang="en-US" dirty="0"/>
          </a:p>
        </p:txBody>
      </p:sp>
    </p:spTree>
    <p:extLst>
      <p:ext uri="{BB962C8B-B14F-4D97-AF65-F5344CB8AC3E}">
        <p14:creationId xmlns:p14="http://schemas.microsoft.com/office/powerpoint/2010/main" val="79766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QUIZ ON NATURAL FREQUENCY AND RESONANCE TOMORROW!!</a:t>
            </a:r>
            <a:endParaRPr lang="en-US" dirty="0"/>
          </a:p>
        </p:txBody>
      </p:sp>
      <p:sp>
        <p:nvSpPr>
          <p:cNvPr id="3" name="Content Placeholder 2"/>
          <p:cNvSpPr>
            <a:spLocks noGrp="1"/>
          </p:cNvSpPr>
          <p:nvPr>
            <p:ph idx="1"/>
          </p:nvPr>
        </p:nvSpPr>
        <p:spPr/>
        <p:txBody>
          <a:bodyPr/>
          <a:lstStyle/>
          <a:p>
            <a:pPr lvl="0"/>
            <a:r>
              <a:rPr lang="en-US" dirty="0" smtClean="0">
                <a:solidFill>
                  <a:prstClr val="black"/>
                </a:solidFill>
              </a:rPr>
              <a:t>Complete Investigation 12.2 Sections 1-5. </a:t>
            </a:r>
          </a:p>
          <a:p>
            <a:pPr marL="0" lvl="0" indent="0">
              <a:buNone/>
            </a:pPr>
            <a:r>
              <a:rPr lang="en-US" dirty="0" smtClean="0">
                <a:solidFill>
                  <a:prstClr val="black"/>
                </a:solidFill>
              </a:rPr>
              <a:t>The more you do and the more detail you use in answering questions, the better your grade will be! If you don’t do this you will get a 0.</a:t>
            </a:r>
          </a:p>
          <a:p>
            <a:pPr marL="0" lvl="0" indent="0">
              <a:buNone/>
            </a:pPr>
            <a:endParaRPr lang="en-US" dirty="0">
              <a:solidFill>
                <a:prstClr val="black"/>
              </a:solidFill>
            </a:endParaRPr>
          </a:p>
          <a:p>
            <a:pPr marL="0" lvl="0" indent="0">
              <a:buNone/>
            </a:pPr>
            <a:r>
              <a:rPr lang="en-US" dirty="0" smtClean="0">
                <a:solidFill>
                  <a:prstClr val="black"/>
                </a:solidFill>
              </a:rPr>
              <a:t>If you get finished, see Ms. </a:t>
            </a:r>
            <a:r>
              <a:rPr lang="en-US" dirty="0" err="1" smtClean="0">
                <a:solidFill>
                  <a:prstClr val="black"/>
                </a:solidFill>
              </a:rPr>
              <a:t>Bandoian</a:t>
            </a:r>
            <a:r>
              <a:rPr lang="en-US" dirty="0" smtClean="0">
                <a:solidFill>
                  <a:prstClr val="black"/>
                </a:solidFill>
              </a:rPr>
              <a:t> for a review packet to work on for next week’s unit test </a:t>
            </a:r>
            <a:r>
              <a:rPr lang="en-US" smtClean="0">
                <a:solidFill>
                  <a:prstClr val="black"/>
                </a:solidFill>
              </a:rPr>
              <a:t>on waves.</a:t>
            </a:r>
            <a:endParaRPr lang="en-US" dirty="0"/>
          </a:p>
        </p:txBody>
      </p:sp>
    </p:spTree>
    <p:extLst>
      <p:ext uri="{BB962C8B-B14F-4D97-AF65-F5344CB8AC3E}">
        <p14:creationId xmlns:p14="http://schemas.microsoft.com/office/powerpoint/2010/main" val="11383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Learning Objectives: </a:t>
            </a:r>
            <a:r>
              <a:rPr lang="en-US" dirty="0" smtClean="0"/>
              <a:t>Students will understand the importance of natural frequency and how it is used in real life applications.</a:t>
            </a:r>
          </a:p>
          <a:p>
            <a:r>
              <a:rPr lang="en-US" dirty="0" smtClean="0"/>
              <a:t>Students will understand the positive and negative applications of resonance.</a:t>
            </a:r>
          </a:p>
          <a:p>
            <a:endParaRPr lang="en-US" dirty="0"/>
          </a:p>
          <a:p>
            <a:r>
              <a:rPr lang="en-US" b="1" dirty="0" smtClean="0"/>
              <a:t>Success Criteria: </a:t>
            </a:r>
            <a:r>
              <a:rPr lang="en-US" dirty="0" smtClean="0"/>
              <a:t>Students will accurately apply natural frequency and resonance in their lab activity.</a:t>
            </a:r>
            <a:endParaRPr lang="en-US" dirty="0"/>
          </a:p>
        </p:txBody>
      </p:sp>
    </p:spTree>
    <p:extLst>
      <p:ext uri="{BB962C8B-B14F-4D97-AF65-F5344CB8AC3E}">
        <p14:creationId xmlns:p14="http://schemas.microsoft.com/office/powerpoint/2010/main" val="39394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Frequency Review</a:t>
            </a:r>
            <a:endParaRPr lang="en-US" b="1" dirty="0"/>
          </a:p>
        </p:txBody>
      </p:sp>
      <p:sp>
        <p:nvSpPr>
          <p:cNvPr id="3" name="Content Placeholder 2"/>
          <p:cNvSpPr>
            <a:spLocks noGrp="1"/>
          </p:cNvSpPr>
          <p:nvPr>
            <p:ph idx="1"/>
          </p:nvPr>
        </p:nvSpPr>
        <p:spPr/>
        <p:txBody>
          <a:bodyPr/>
          <a:lstStyle/>
          <a:p>
            <a:r>
              <a:rPr lang="en-US" dirty="0" smtClean="0">
                <a:latin typeface="Arial" panose="020B0604020202020204" pitchFamily="34" charset="0"/>
                <a:ea typeface="ＭＳ Ｐゴシック" pitchFamily="-102" charset="-128"/>
                <a:cs typeface="Arial" panose="020B0604020202020204" pitchFamily="34" charset="0"/>
              </a:rPr>
              <a:t>Frequency is:</a:t>
            </a:r>
          </a:p>
          <a:p>
            <a:pPr marL="0" indent="0">
              <a:buNone/>
            </a:pPr>
            <a:r>
              <a:rPr lang="en-US" dirty="0" smtClean="0">
                <a:latin typeface="Arial" panose="020B0604020202020204" pitchFamily="34" charset="0"/>
                <a:ea typeface="ＭＳ Ｐゴシック" pitchFamily="-102" charset="-128"/>
                <a:cs typeface="Arial" panose="020B0604020202020204" pitchFamily="34" charset="0"/>
              </a:rPr>
              <a:t>    - Measure </a:t>
            </a:r>
            <a:r>
              <a:rPr lang="en-US" dirty="0">
                <a:latin typeface="Arial" panose="020B0604020202020204" pitchFamily="34" charset="0"/>
                <a:ea typeface="ＭＳ Ｐゴシック" pitchFamily="-102" charset="-128"/>
                <a:cs typeface="Arial" panose="020B0604020202020204" pitchFamily="34" charset="0"/>
              </a:rPr>
              <a:t>of how often a wave goes up </a:t>
            </a:r>
            <a:endParaRPr lang="en-US" dirty="0" smtClean="0">
              <a:latin typeface="Arial" panose="020B0604020202020204" pitchFamily="34" charset="0"/>
              <a:ea typeface="ＭＳ Ｐゴシック" pitchFamily="-102" charset="-128"/>
              <a:cs typeface="Arial" panose="020B0604020202020204" pitchFamily="34" charset="0"/>
            </a:endParaRPr>
          </a:p>
          <a:p>
            <a:pPr marL="0" indent="0">
              <a:buNone/>
            </a:pPr>
            <a:r>
              <a:rPr lang="en-US" dirty="0">
                <a:latin typeface="Arial" panose="020B0604020202020204" pitchFamily="34" charset="0"/>
                <a:ea typeface="ＭＳ Ｐゴシック" pitchFamily="-102" charset="-128"/>
                <a:cs typeface="Arial" panose="020B0604020202020204" pitchFamily="34" charset="0"/>
              </a:rPr>
              <a:t> </a:t>
            </a:r>
            <a:r>
              <a:rPr lang="en-US" dirty="0" smtClean="0">
                <a:latin typeface="Arial" panose="020B0604020202020204" pitchFamily="34" charset="0"/>
                <a:ea typeface="ＭＳ Ｐゴシック" pitchFamily="-102" charset="-128"/>
                <a:cs typeface="Arial" panose="020B0604020202020204" pitchFamily="34" charset="0"/>
              </a:rPr>
              <a:t>      and </a:t>
            </a:r>
            <a:r>
              <a:rPr lang="en-US" dirty="0">
                <a:latin typeface="Arial" panose="020B0604020202020204" pitchFamily="34" charset="0"/>
                <a:ea typeface="ＭＳ Ｐゴシック" pitchFamily="-102" charset="-128"/>
                <a:cs typeface="Arial" panose="020B0604020202020204" pitchFamily="34" charset="0"/>
              </a:rPr>
              <a:t>down </a:t>
            </a:r>
          </a:p>
          <a:p>
            <a:pPr lvl="1"/>
            <a:r>
              <a:rPr lang="en-US" sz="3200" dirty="0" smtClean="0">
                <a:latin typeface="Arial" panose="020B0604020202020204" pitchFamily="34" charset="0"/>
                <a:cs typeface="Arial" panose="020B0604020202020204" pitchFamily="34" charset="0"/>
              </a:rPr>
              <a:t>Measured in Hertz (Hz); </a:t>
            </a:r>
          </a:p>
          <a:p>
            <a:pPr lvl="1"/>
            <a:r>
              <a:rPr lang="en-US" sz="3200" i="1" dirty="0" smtClean="0">
                <a:latin typeface="Arial" panose="020B0604020202020204" pitchFamily="34" charset="0"/>
                <a:cs typeface="Arial" panose="020B0604020202020204" pitchFamily="34" charset="0"/>
              </a:rPr>
              <a:t>One</a:t>
            </a:r>
            <a:r>
              <a:rPr lang="en-US" sz="3200" dirty="0" smtClean="0">
                <a:latin typeface="Arial" panose="020B0604020202020204" pitchFamily="34" charset="0"/>
                <a:cs typeface="Arial" panose="020B0604020202020204" pitchFamily="34" charset="0"/>
              </a:rPr>
              <a:t> Hertz is one cycle per second</a:t>
            </a:r>
          </a:p>
        </p:txBody>
      </p:sp>
    </p:spTree>
    <p:extLst>
      <p:ext uri="{BB962C8B-B14F-4D97-AF65-F5344CB8AC3E}">
        <p14:creationId xmlns:p14="http://schemas.microsoft.com/office/powerpoint/2010/main" val="3996886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845"/>
            <a:ext cx="8229600" cy="730155"/>
          </a:xfrm>
        </p:spPr>
        <p:txBody>
          <a:bodyPr>
            <a:normAutofit/>
          </a:bodyPr>
          <a:lstStyle/>
          <a:p>
            <a:r>
              <a:rPr lang="en-US" sz="3600" b="1" dirty="0" smtClean="0"/>
              <a:t>Frequency Review-Example</a:t>
            </a:r>
            <a:endParaRPr lang="en-US" sz="36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3733800"/>
            <a:ext cx="6218459" cy="234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 y="617072"/>
            <a:ext cx="8534400"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What is the frequency of this wave?</a:t>
            </a:r>
            <a:endParaRPr lang="en-US" sz="3200" dirty="0">
              <a:latin typeface="Arial" panose="020B0604020202020204" pitchFamily="34" charset="0"/>
              <a:cs typeface="Arial" panose="020B0604020202020204" pitchFamily="34" charset="0"/>
            </a:endParaRPr>
          </a:p>
        </p:txBody>
      </p:sp>
      <p:cxnSp>
        <p:nvCxnSpPr>
          <p:cNvPr id="12" name="Straight Arrow Connector 11"/>
          <p:cNvCxnSpPr/>
          <p:nvPr/>
        </p:nvCxnSpPr>
        <p:spPr>
          <a:xfrm>
            <a:off x="1676400" y="6082352"/>
            <a:ext cx="3276600" cy="0"/>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676400" y="4947166"/>
            <a:ext cx="0" cy="11430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953000" y="4939352"/>
            <a:ext cx="0" cy="11430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95500" y="5905500"/>
            <a:ext cx="1219200" cy="369332"/>
          </a:xfrm>
          <a:prstGeom prst="rect">
            <a:avLst/>
          </a:prstGeom>
          <a:solidFill>
            <a:schemeClr val="bg1"/>
          </a:solidFill>
        </p:spPr>
        <p:txBody>
          <a:bodyPr wrap="square" rtlCol="0">
            <a:spAutoFit/>
          </a:bodyPr>
          <a:lstStyle/>
          <a:p>
            <a:r>
              <a:rPr lang="en-US" dirty="0" smtClean="0"/>
              <a:t>2 seconds</a:t>
            </a:r>
            <a:endParaRPr lang="en-US" dirty="0"/>
          </a:p>
        </p:txBody>
      </p:sp>
      <p:sp>
        <p:nvSpPr>
          <p:cNvPr id="14" name="TextBox 13"/>
          <p:cNvSpPr txBox="1"/>
          <p:nvPr/>
        </p:nvSpPr>
        <p:spPr>
          <a:xfrm>
            <a:off x="91936" y="1217769"/>
            <a:ext cx="8686800" cy="2677656"/>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From point A to F is one wavelength. At F the wave begins to repeat its form. </a:t>
            </a:r>
          </a:p>
          <a:p>
            <a:r>
              <a:rPr lang="en-US" sz="2800" dirty="0" smtClean="0">
                <a:latin typeface="Arial" panose="020B0604020202020204" pitchFamily="34" charset="0"/>
                <a:cs typeface="Arial" panose="020B0604020202020204" pitchFamily="34" charset="0"/>
              </a:rPr>
              <a:t>Frequency is number of cycles (wavelengths) per one second. For this wave, one wavelength takes 2 seconds so:</a:t>
            </a:r>
          </a:p>
          <a:p>
            <a:r>
              <a:rPr lang="en-US" sz="2800" dirty="0" smtClean="0">
                <a:latin typeface="Arial" panose="020B0604020202020204" pitchFamily="34" charset="0"/>
                <a:cs typeface="Arial" panose="020B0604020202020204" pitchFamily="34" charset="0"/>
              </a:rPr>
              <a:t>		     f=1cycle/2 sec.  = 0.5 Hz</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777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t>Natural Frequency</a:t>
            </a:r>
            <a:endParaRPr lang="en-US" b="1" dirty="0"/>
          </a:p>
        </p:txBody>
      </p:sp>
      <p:sp>
        <p:nvSpPr>
          <p:cNvPr id="3" name="Content Placeholder 2"/>
          <p:cNvSpPr>
            <a:spLocks noGrp="1"/>
          </p:cNvSpPr>
          <p:nvPr>
            <p:ph idx="1"/>
          </p:nvPr>
        </p:nvSpPr>
        <p:spPr>
          <a:xfrm>
            <a:off x="76200" y="762000"/>
            <a:ext cx="8839200" cy="2971800"/>
          </a:xfrm>
        </p:spPr>
        <p:txBody>
          <a:bodyPr>
            <a:normAutofit fontScale="92500" lnSpcReduction="10000"/>
          </a:bodyPr>
          <a:lstStyle/>
          <a:p>
            <a:r>
              <a:rPr lang="en-US" dirty="0" smtClean="0">
                <a:latin typeface="Arial" panose="020B0604020202020204" pitchFamily="34" charset="0"/>
                <a:cs typeface="Arial" panose="020B0604020202020204" pitchFamily="34" charset="0"/>
              </a:rPr>
              <a:t>Most objects vibrate when hit, struck, plucked, strummed, or somehow disturbed. If you drop a meter stick or pencil on the floor, it will begin to vibrate. If you pluck a guitar string, it will begin to vibrate. If you blow air over the top of a pop bottle, the air inside will vibrate. </a:t>
            </a:r>
          </a:p>
          <a:p>
            <a:pPr marL="0" indent="0">
              <a:buNone/>
            </a:pPr>
            <a:r>
              <a:rPr lang="en-US" sz="1800" dirty="0" smtClean="0">
                <a:latin typeface="Arial" panose="020B0604020202020204" pitchFamily="34" charset="0"/>
                <a:cs typeface="Arial" panose="020B0604020202020204" pitchFamily="34" charset="0"/>
                <a:hlinkClick r:id="rId2"/>
              </a:rPr>
              <a:t>http://www.videobash.com/video_show/high-speed-camera-guitar-strings-28853</a:t>
            </a:r>
            <a:endParaRPr lang="en-US" sz="1800" dirty="0" smtClean="0">
              <a:latin typeface="Arial" panose="020B0604020202020204" pitchFamily="34" charset="0"/>
              <a:cs typeface="Arial" panose="020B060402020202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709" y="3875342"/>
            <a:ext cx="3866791" cy="2744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descr="Soda bottle sympho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875342"/>
            <a:ext cx="2926876" cy="2660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97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latin typeface="Arial" panose="020B0604020202020204" pitchFamily="34" charset="0"/>
                <a:cs typeface="Arial" panose="020B0604020202020204" pitchFamily="34" charset="0"/>
              </a:rPr>
              <a:t>Natural Frequency</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1"/>
            <a:ext cx="8229600" cy="2590800"/>
          </a:xfrm>
        </p:spPr>
        <p:txBody>
          <a:bodyPr>
            <a:normAutofit/>
          </a:bodyPr>
          <a:lstStyle/>
          <a:p>
            <a:pPr marL="0" indent="0">
              <a:buNone/>
            </a:pP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an object vibrates, it tends to vibrate at a particular frequency. The frequency at which an object tends to </a:t>
            </a:r>
            <a:r>
              <a:rPr lang="en-US"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vibrate </a:t>
            </a:r>
            <a:r>
              <a:rPr lang="en-US"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a:t>
            </a: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disturbed is the </a:t>
            </a:r>
            <a:r>
              <a:rPr lang="en-US"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natural frequency </a:t>
            </a: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object.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325415"/>
            <a:ext cx="2667000" cy="3184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986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278573"/>
            <a:ext cx="575125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639762"/>
          </a:xfrm>
        </p:spPr>
        <p:txBody>
          <a:bodyPr>
            <a:normAutofit fontScale="90000"/>
          </a:bodyPr>
          <a:lstStyle/>
          <a:p>
            <a:r>
              <a:rPr lang="en-US" b="1" dirty="0" smtClean="0"/>
              <a:t>Natural Frequency</a:t>
            </a:r>
            <a:endParaRPr lang="en-US" b="1" dirty="0"/>
          </a:p>
        </p:txBody>
      </p:sp>
      <p:sp>
        <p:nvSpPr>
          <p:cNvPr id="3" name="Content Placeholder 2"/>
          <p:cNvSpPr>
            <a:spLocks noGrp="1"/>
          </p:cNvSpPr>
          <p:nvPr>
            <p:ph idx="1"/>
          </p:nvPr>
        </p:nvSpPr>
        <p:spPr>
          <a:xfrm>
            <a:off x="228600" y="609600"/>
            <a:ext cx="8686800" cy="3810000"/>
          </a:xfrm>
        </p:spPr>
        <p:txBody>
          <a:bodyPr/>
          <a:lstStyle/>
          <a:p>
            <a:pPr marL="0" indent="0">
              <a:buNone/>
            </a:pPr>
            <a:r>
              <a:rPr lang="en-US" dirty="0" smtClean="0">
                <a:latin typeface="Arial" panose="020B0604020202020204" pitchFamily="34" charset="0"/>
                <a:cs typeface="Arial" panose="020B0604020202020204" pitchFamily="34" charset="0"/>
              </a:rPr>
              <a:t>The frequency at which an object will vibrate is determined by a variety of factors. Each of these factors will affect the wavelength or the speed of the object. Since </a:t>
            </a:r>
          </a:p>
          <a:p>
            <a:pPr marL="0" indent="0">
              <a:buNone/>
            </a:pPr>
            <a:r>
              <a:rPr lang="en-US" dirty="0" smtClean="0">
                <a:latin typeface="Arial" panose="020B0604020202020204" pitchFamily="34" charset="0"/>
                <a:cs typeface="Arial" panose="020B0604020202020204" pitchFamily="34" charset="0"/>
              </a:rPr>
              <a:t>     		frequency = speed/wavelength, </a:t>
            </a:r>
          </a:p>
          <a:p>
            <a:pPr marL="0" indent="0">
              <a:buNone/>
            </a:pPr>
            <a:r>
              <a:rPr lang="en-US" dirty="0" smtClean="0">
                <a:latin typeface="Arial" panose="020B0604020202020204" pitchFamily="34" charset="0"/>
                <a:cs typeface="Arial" panose="020B0604020202020204" pitchFamily="34" charset="0"/>
              </a:rPr>
              <a:t>a change in speed or wavelength will change the natural frequency. </a:t>
            </a:r>
          </a:p>
          <a:p>
            <a:endParaRPr lang="en-US" dirty="0"/>
          </a:p>
        </p:txBody>
      </p:sp>
    </p:spTree>
    <p:extLst>
      <p:ext uri="{BB962C8B-B14F-4D97-AF65-F5344CB8AC3E}">
        <p14:creationId xmlns:p14="http://schemas.microsoft.com/office/powerpoint/2010/main" val="55451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7772400" cy="609599"/>
          </a:xfrm>
        </p:spPr>
        <p:txBody>
          <a:bodyPr>
            <a:normAutofit fontScale="90000"/>
          </a:bodyPr>
          <a:lstStyle/>
          <a:p>
            <a:r>
              <a:rPr lang="en-US" sz="3600" b="1" dirty="0" smtClean="0">
                <a:latin typeface="Arial" panose="020B0604020202020204" pitchFamily="34" charset="0"/>
                <a:cs typeface="Arial" panose="020B0604020202020204" pitchFamily="34" charset="0"/>
              </a:rPr>
              <a:t>Natural Frequency</a:t>
            </a:r>
            <a:endParaRPr lang="en-US" sz="36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838200"/>
            <a:ext cx="8610600" cy="1752600"/>
          </a:xfrm>
        </p:spPr>
        <p:txBody>
          <a:bodyPr>
            <a:noAutofit/>
          </a:bodyPr>
          <a:lstStyle/>
          <a:p>
            <a:pPr algn="l"/>
            <a:r>
              <a:rPr lang="en-US" dirty="0" smtClean="0">
                <a:solidFill>
                  <a:schemeClr val="tx1"/>
                </a:solidFill>
                <a:latin typeface="Arial" panose="020B0604020202020204" pitchFamily="34" charset="0"/>
                <a:cs typeface="Arial" panose="020B0604020202020204" pitchFamily="34" charset="0"/>
              </a:rPr>
              <a:t>The vibrating portion of a particular string can be shortened by pressing the string against one of the frets on the neck of the guitar. This modification in the length of the string would affect the wavelength of the wave and in turn the natural frequency at which a particular string vibrates. </a:t>
            </a:r>
          </a:p>
          <a:p>
            <a:pPr algn="l"/>
            <a:r>
              <a:rPr lang="en-US" sz="1400" dirty="0" smtClean="0">
                <a:solidFill>
                  <a:schemeClr val="tx1"/>
                </a:solidFill>
                <a:latin typeface="Arial" panose="020B0604020202020204" pitchFamily="34" charset="0"/>
                <a:cs typeface="Arial" panose="020B0604020202020204" pitchFamily="34" charset="0"/>
                <a:hlinkClick r:id="rId2"/>
              </a:rPr>
              <a:t>https://video.search.yahoo.com/video/play;_ylt=A2KLqILANCZTmg4AHrD7w8QF;_ylu=X3oDMTEwb25mNWVtBHNlYwNzcgRzbGsDdmlkBHZ0aWQDVjE1MgRncG9zAzEz?p=playing+chords+on+a+guitar&amp;vid=a485c337de3c8f5fd2167c6d3cb711b4&amp;l=1%3A37&amp;turl=http%3A%2F%2Fts4.mm.bing.net%2Fth%3Fid%3DVN.608046023479526239%26pid%3D15.1&amp;rurl=http%3A%2F%2Fwww.youtube.com%2Fwatch%3Fv%3DBEeh4T03aoo&amp;tit=Bass+Guitar+%3A+Learn+to+Play+Chords+on+the+Bass+Guitar&amp;c=12&amp;sigr=11a523s0q&amp;sigt=11li9v73g&amp;pstcat=arts+culture+and+entertainment&amp;age=0&amp;&amp;tt=b</a:t>
            </a:r>
            <a:endParaRPr lang="en-US" sz="1400" dirty="0" smtClean="0">
              <a:solidFill>
                <a:schemeClr val="tx1"/>
              </a:solidFill>
              <a:latin typeface="Arial" panose="020B0604020202020204" pitchFamily="34" charset="0"/>
              <a:cs typeface="Arial" panose="020B0604020202020204" pitchFamily="34" charset="0"/>
            </a:endParaRPr>
          </a:p>
          <a:p>
            <a:pPr algn="l"/>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3538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a:latin typeface="Arial" panose="020B0604020202020204" pitchFamily="34" charset="0"/>
                <a:cs typeface="Arial" panose="020B0604020202020204" pitchFamily="34" charset="0"/>
              </a:rPr>
              <a:t>Natural Frequency</a:t>
            </a:r>
          </a:p>
        </p:txBody>
      </p:sp>
      <p:sp>
        <p:nvSpPr>
          <p:cNvPr id="3" name="Content Placeholder 2"/>
          <p:cNvSpPr>
            <a:spLocks noGrp="1"/>
          </p:cNvSpPr>
          <p:nvPr>
            <p:ph idx="1"/>
          </p:nvPr>
        </p:nvSpPr>
        <p:spPr>
          <a:xfrm>
            <a:off x="457200" y="914400"/>
            <a:ext cx="8229600" cy="5638800"/>
          </a:xfrm>
        </p:spPr>
        <p:txBody>
          <a:bodyPr>
            <a:noAutofit/>
          </a:bodyPr>
          <a:lstStyle/>
          <a:p>
            <a:pPr>
              <a:spcBef>
                <a:spcPts val="0"/>
              </a:spcBef>
            </a:pPr>
            <a:r>
              <a:rPr lang="en-US" dirty="0" smtClean="0">
                <a:latin typeface="Arial" panose="020B0604020202020204" pitchFamily="34" charset="0"/>
                <a:cs typeface="Arial" panose="020B0604020202020204" pitchFamily="34" charset="0"/>
              </a:rPr>
              <a:t>Natural frequencies are important to know to:</a:t>
            </a:r>
          </a:p>
          <a:p>
            <a:pPr marL="0" indent="0">
              <a:spcBef>
                <a:spcPts val="0"/>
              </a:spcBef>
              <a:buNone/>
            </a:pPr>
            <a:r>
              <a:rPr lang="en-US" dirty="0" smtClean="0">
                <a:latin typeface="Arial" panose="020B0604020202020204" pitchFamily="34" charset="0"/>
                <a:cs typeface="Arial" panose="020B0604020202020204" pitchFamily="34" charset="0"/>
              </a:rPr>
              <a:t>	-to determine how an object will vibrate</a:t>
            </a:r>
          </a:p>
          <a:p>
            <a:pPr marL="0" indent="0">
              <a:spcBef>
                <a:spcPts val="0"/>
              </a:spcBef>
              <a:buNone/>
            </a:pPr>
            <a:r>
              <a:rPr lang="en-US" dirty="0" smtClean="0">
                <a:latin typeface="Arial" panose="020B0604020202020204" pitchFamily="34" charset="0"/>
                <a:cs typeface="Arial" panose="020B0604020202020204" pitchFamily="34" charset="0"/>
              </a:rPr>
              <a:t>	-to know what kind of wave an object    </a:t>
            </a:r>
          </a:p>
          <a:p>
            <a:pPr marL="0" indent="0">
              <a:spcBef>
                <a:spcPts val="0"/>
              </a:spcBef>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will make if disturbed</a:t>
            </a:r>
          </a:p>
          <a:p>
            <a:pPr marL="0" indent="0">
              <a:spcBef>
                <a:spcPts val="0"/>
              </a:spcBef>
              <a:buNone/>
            </a:pPr>
            <a:r>
              <a:rPr lang="en-US" dirty="0" smtClean="0">
                <a:latin typeface="Arial" panose="020B0604020202020204" pitchFamily="34" charset="0"/>
                <a:cs typeface="Arial" panose="020B0604020202020204" pitchFamily="34" charset="0"/>
              </a:rPr>
              <a:t>	-to make an object produce a specific</a:t>
            </a:r>
          </a:p>
          <a:p>
            <a:pPr marL="0" indent="0">
              <a:spcBef>
                <a:spcPts val="0"/>
              </a:spcBef>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kind of wave </a:t>
            </a:r>
          </a:p>
          <a:p>
            <a:pPr marL="0" indent="0">
              <a:spcBef>
                <a:spcPts val="0"/>
              </a:spcBef>
              <a:buNone/>
            </a:pPr>
            <a:endParaRPr lang="en-US" sz="2000" dirty="0" smtClean="0">
              <a:latin typeface="Arial" panose="020B0604020202020204" pitchFamily="34" charset="0"/>
              <a:cs typeface="Arial" panose="020B0604020202020204" pitchFamily="34" charset="0"/>
            </a:endParaRPr>
          </a:p>
          <a:p>
            <a:pPr marL="0" indent="0">
              <a:spcBef>
                <a:spcPts val="0"/>
              </a:spcBef>
              <a:buNone/>
            </a:pPr>
            <a:r>
              <a:rPr lang="en-US" dirty="0" smtClean="0">
                <a:latin typeface="Arial" panose="020B0604020202020204" pitchFamily="34" charset="0"/>
                <a:cs typeface="Arial" panose="020B0604020202020204" pitchFamily="34" charset="0"/>
              </a:rPr>
              <a:t>Products in which this is important include:</a:t>
            </a:r>
          </a:p>
          <a:p>
            <a:pPr marL="0" indent="0">
              <a:spcBef>
                <a:spcPts val="0"/>
              </a:spcBef>
              <a:buNone/>
            </a:pPr>
            <a:r>
              <a:rPr lang="en-US" dirty="0" smtClean="0">
                <a:latin typeface="Arial" panose="020B0604020202020204" pitchFamily="34" charset="0"/>
                <a:cs typeface="Arial" panose="020B0604020202020204" pitchFamily="34" charset="0"/>
              </a:rPr>
              <a:t>Microwave ovens, cell phones, musical instruments, bridges, buildings, cars and trucks</a:t>
            </a:r>
            <a:endParaRPr lang="en-US" dirty="0">
              <a:latin typeface="Arial" panose="020B0604020202020204" pitchFamily="34" charset="0"/>
              <a:cs typeface="Arial" panose="020B0604020202020204" pitchFamily="34" charset="0"/>
            </a:endParaRPr>
          </a:p>
          <a:p>
            <a:pPr marL="0" indent="0">
              <a:spcBef>
                <a:spcPts val="0"/>
              </a:spcBef>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337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651</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Monday Mar. 17      Do Now:</vt:lpstr>
      <vt:lpstr>PowerPoint Presentation</vt:lpstr>
      <vt:lpstr>Frequency Review</vt:lpstr>
      <vt:lpstr>Frequency Review-Example</vt:lpstr>
      <vt:lpstr>Natural Frequency</vt:lpstr>
      <vt:lpstr>Natural Frequency</vt:lpstr>
      <vt:lpstr>Natural Frequency</vt:lpstr>
      <vt:lpstr>Natural Frequency</vt:lpstr>
      <vt:lpstr>Natural Frequency</vt:lpstr>
      <vt:lpstr>Resonance</vt:lpstr>
      <vt:lpstr>Resonance</vt:lpstr>
      <vt:lpstr>Wed.  March 19 Do Now:</vt:lpstr>
      <vt:lpstr>PowerPoint Presentation</vt:lpstr>
      <vt:lpstr>PowerPoint Presentation</vt:lpstr>
      <vt:lpstr>Thurs. March 20 Do Now:</vt:lpstr>
      <vt:lpstr>QUIZ ON NATURAL FREQUENCY AND RESONANCE TOMORROW!!</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     Do Now:</dc:title>
  <dc:creator>Marlene</dc:creator>
  <cp:lastModifiedBy>Marlene</cp:lastModifiedBy>
  <cp:revision>37</cp:revision>
  <dcterms:created xsi:type="dcterms:W3CDTF">2014-03-16T20:19:34Z</dcterms:created>
  <dcterms:modified xsi:type="dcterms:W3CDTF">2014-03-21T01:20:31Z</dcterms:modified>
</cp:coreProperties>
</file>