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sldIdLst>
    <p:sldId id="256" r:id="rId2"/>
    <p:sldId id="322" r:id="rId3"/>
    <p:sldId id="274" r:id="rId4"/>
    <p:sldId id="272" r:id="rId5"/>
    <p:sldId id="276" r:id="rId6"/>
    <p:sldId id="277" r:id="rId7"/>
    <p:sldId id="257" r:id="rId8"/>
    <p:sldId id="259" r:id="rId9"/>
    <p:sldId id="258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62" r:id="rId18"/>
    <p:sldId id="278" r:id="rId19"/>
    <p:sldId id="279" r:id="rId20"/>
    <p:sldId id="320" r:id="rId21"/>
    <p:sldId id="293" r:id="rId22"/>
    <p:sldId id="294" r:id="rId23"/>
    <p:sldId id="295" r:id="rId24"/>
    <p:sldId id="296" r:id="rId25"/>
    <p:sldId id="297" r:id="rId26"/>
    <p:sldId id="298" r:id="rId27"/>
    <p:sldId id="300" r:id="rId28"/>
    <p:sldId id="301" r:id="rId29"/>
    <p:sldId id="356" r:id="rId30"/>
    <p:sldId id="302" r:id="rId31"/>
    <p:sldId id="303" r:id="rId32"/>
    <p:sldId id="323" r:id="rId33"/>
    <p:sldId id="325" r:id="rId34"/>
    <p:sldId id="326" r:id="rId35"/>
    <p:sldId id="327" r:id="rId36"/>
    <p:sldId id="328" r:id="rId37"/>
    <p:sldId id="329" r:id="rId38"/>
    <p:sldId id="330" r:id="rId39"/>
    <p:sldId id="331" r:id="rId40"/>
    <p:sldId id="332" r:id="rId41"/>
    <p:sldId id="333" r:id="rId42"/>
    <p:sldId id="334" r:id="rId43"/>
    <p:sldId id="338" r:id="rId44"/>
    <p:sldId id="321" r:id="rId45"/>
    <p:sldId id="304" r:id="rId46"/>
    <p:sldId id="305" r:id="rId47"/>
    <p:sldId id="306" r:id="rId48"/>
    <p:sldId id="307" r:id="rId49"/>
    <p:sldId id="308" r:id="rId50"/>
    <p:sldId id="309" r:id="rId51"/>
    <p:sldId id="357" r:id="rId52"/>
    <p:sldId id="310" r:id="rId53"/>
    <p:sldId id="312" r:id="rId54"/>
    <p:sldId id="313" r:id="rId55"/>
    <p:sldId id="314" r:id="rId56"/>
    <p:sldId id="339" r:id="rId57"/>
    <p:sldId id="340" r:id="rId58"/>
    <p:sldId id="342" r:id="rId59"/>
    <p:sldId id="343" r:id="rId60"/>
    <p:sldId id="344" r:id="rId61"/>
    <p:sldId id="345" r:id="rId62"/>
    <p:sldId id="346" r:id="rId63"/>
    <p:sldId id="347" r:id="rId64"/>
    <p:sldId id="348" r:id="rId65"/>
    <p:sldId id="349" r:id="rId66"/>
    <p:sldId id="350" r:id="rId67"/>
    <p:sldId id="351" r:id="rId68"/>
    <p:sldId id="352" r:id="rId69"/>
    <p:sldId id="353" r:id="rId70"/>
    <p:sldId id="354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D5E95-DD83-6A49-9BA7-F4483C49EF0F}" type="datetimeFigureOut">
              <a:rPr lang="en-US" smtClean="0"/>
              <a:t>3/29/2014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CE0E3-ABD6-2345-8F35-391327D3B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940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/>
              <a:t>Think of a stadium wave: the people are moving up and down, but the wave goes </a:t>
            </a:r>
            <a:r>
              <a:rPr lang="en-US" i="1" u="sng"/>
              <a:t>around</a:t>
            </a:r>
            <a:r>
              <a:rPr lang="en-US" i="1"/>
              <a:t> </a:t>
            </a:r>
            <a:r>
              <a:rPr lang="en-US"/>
              <a:t>the stadium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B2C9BF-6D9A-DA46-AEB8-541C53E844FC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-102" charset="0"/>
                <a:ea typeface="ＭＳ Ｐゴシック" pitchFamily="-102" charset="-128"/>
                <a:cs typeface="ＭＳ Ｐゴシック" pitchFamily="-102" charset="-128"/>
              </a:rPr>
              <a:t>61,16,8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D96763-118C-5F44-BAEA-74130FE1B7A9}" type="slidenum">
              <a:rPr lang="en-US" smtClean="0">
                <a:latin typeface="Arial" pitchFamily="-102" charset="0"/>
              </a:rPr>
              <a:pPr/>
              <a:t>25</a:t>
            </a:fld>
            <a:endParaRPr lang="en-US" smtClean="0">
              <a:latin typeface="Arial" pitchFamily="-102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102" charset="-128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110DEDA-0788-254B-A17B-EFFC2445E210}" type="slidenum">
              <a:rPr lang="en-US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339012-0ADA-014F-813C-F389339E9815}" type="slidenum">
              <a:rPr lang="en-US">
                <a:latin typeface="Arial" pitchFamily="-102" charset="0"/>
              </a:rPr>
              <a:pPr/>
              <a:t>43</a:t>
            </a:fld>
            <a:endParaRPr lang="en-US">
              <a:latin typeface="Arial" pitchFamily="-102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2" charset="0"/>
              <a:ea typeface="ＭＳ Ｐゴシック" pitchFamily="-102" charset="-128"/>
              <a:cs typeface="ＭＳ Ｐゴシック" pitchFamily="-102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/>
              <a:t>Think of a stadium wave: the people are moving up and down, but the wave goes </a:t>
            </a:r>
            <a:r>
              <a:rPr lang="en-US" i="1" u="sng"/>
              <a:t>around</a:t>
            </a:r>
            <a:r>
              <a:rPr lang="en-US" i="1"/>
              <a:t> </a:t>
            </a:r>
            <a:r>
              <a:rPr lang="en-US"/>
              <a:t>the stadium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B2C9BF-6D9A-DA46-AEB8-541C53E844FC}" type="slidenum">
              <a:rPr lang="en-US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9948" y="609600"/>
            <a:ext cx="5404104" cy="3282696"/>
          </a:xfrm>
          <a:prstGeom prst="roundRect">
            <a:avLst>
              <a:gd name="adj" fmla="val 10522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none"/>
        </p:style>
        <p:txBody>
          <a:bodyPr vert="horz" lIns="91440" tIns="182880" rIns="91440" bIns="18288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342900" indent="-342900" algn="ctr" defTabSz="914400" rtl="0" eaLnBrk="1" latinLnBrk="0" hangingPunct="1">
              <a:lnSpc>
                <a:spcPts val="5200"/>
              </a:lnSpc>
              <a:spcBef>
                <a:spcPts val="2000"/>
              </a:spcBef>
              <a:buSzPct val="80000"/>
              <a:buFont typeface="Wingdings" pitchFamily="2" charset="2"/>
              <a:buNone/>
              <a:defRPr sz="5400" b="1" kern="1200" baseline="0">
                <a:gradFill>
                  <a:gsLst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191000"/>
            <a:ext cx="5029200" cy="1447800"/>
          </a:xfr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SzPct val="80000"/>
              <a:buFont typeface="Wingdings" pitchFamily="2" charset="2"/>
              <a:buNone/>
              <a:defRPr sz="2000" b="1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876F3-712D-49D8-BD24-34EF4AE259EF}" type="datetimeFigureOut">
              <a:rPr lang="en-US" smtClean="0"/>
              <a:pPr/>
              <a:t>3/29/2014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8259-CF6A-4D3D-942C-05006279E3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876F3-712D-49D8-BD24-34EF4AE259EF}" type="datetimeFigureOut">
              <a:rPr lang="en-US" smtClean="0"/>
              <a:pPr/>
              <a:t>3/29/2014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8259-CF6A-4D3D-942C-05006279E3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1670" y="793376"/>
            <a:ext cx="3807293" cy="968189"/>
          </a:xfr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b">
            <a:noAutofit/>
            <a:sp3d extrusionH="12700">
              <a:extrusionClr>
                <a:schemeClr val="bg1"/>
              </a:extrusionClr>
            </a:sp3d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b="1" kern="1200" baseline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670" y="1748118"/>
            <a:ext cx="3807293" cy="3585882"/>
          </a:xfr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0" indent="0">
              <a:lnSpc>
                <a:spcPct val="110000"/>
              </a:lnSpc>
              <a:buNone/>
              <a:defRPr sz="20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00600" y="671514"/>
            <a:ext cx="3810000" cy="4599734"/>
          </a:xfrm>
          <a:prstGeom prst="roundRect">
            <a:avLst>
              <a:gd name="adj" fmla="val 4391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lIns="91440" tIns="45720" rIns="91440" bIns="45720" rtlCol="0">
            <a:noAutofit/>
            <a:scene3d>
              <a:camera prst="orthographicFront"/>
              <a:lightRig rig="chilly" dir="t"/>
            </a:scene3d>
            <a:sp3d extrusionH="6350">
              <a:bevelT w="19050" h="12700" prst="softRound"/>
              <a:extrusionClr>
                <a:schemeClr val="bg1"/>
              </a:extrusionClr>
            </a:sp3d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SzPct val="80000"/>
              <a:buFont typeface="Wingdings" pitchFamily="2" charset="2"/>
              <a:buNone/>
              <a:defRPr sz="24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innerShdw blurRad="63500" dist="25400" dir="10800000">
                    <a:schemeClr val="bg1">
                      <a:alpha val="50000"/>
                    </a:schemeClr>
                  </a:inn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30306"/>
            <a:ext cx="5484813" cy="11430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3100" y="1747839"/>
            <a:ext cx="7823200" cy="4316411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1pPr>
            <a:lvl2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2pPr>
            <a:lvl3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3pPr>
            <a:lvl4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4pPr>
            <a:lvl5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876F3-712D-49D8-BD24-34EF4AE259EF}" type="datetimeFigureOut">
              <a:rPr lang="en-US" smtClean="0"/>
              <a:pPr/>
              <a:t>3/29/2014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8259-CF6A-4D3D-942C-05006279E3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2082" y="389966"/>
            <a:ext cx="1524000" cy="5736198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399" y="644525"/>
            <a:ext cx="6399213" cy="5419726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1pPr>
            <a:lvl2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2pPr>
            <a:lvl3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3pPr>
            <a:lvl4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4pPr>
            <a:lvl5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876F3-712D-49D8-BD24-34EF4AE259EF}" type="datetimeFigureOut">
              <a:rPr lang="en-US" smtClean="0"/>
              <a:pPr/>
              <a:t>3/29/2014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8259-CF6A-4D3D-942C-05006279E3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33900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A40F159-186E-FA4B-830A-7B30DA041B3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601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4CDFD9F-277E-464C-96C2-EBDF7E57136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07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876F3-712D-49D8-BD24-34EF4AE259EF}" type="datetimeFigureOut">
              <a:rPr lang="en-US" smtClean="0"/>
              <a:pPr/>
              <a:t>3/29/2014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8259-CF6A-4D3D-942C-05006279E3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881187" y="631824"/>
            <a:ext cx="5407025" cy="3281363"/>
          </a:xfrm>
          <a:prstGeom prst="roundRect">
            <a:avLst>
              <a:gd name="adj" fmla="val 8881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368" y="4495800"/>
            <a:ext cx="7827264" cy="1219200"/>
          </a:xfrm>
        </p:spPr>
        <p:txBody>
          <a:bodyPr anchor="b" anchorCtr="0">
            <a:noAutofit/>
          </a:bodyPr>
          <a:lstStyle>
            <a:lvl1pPr>
              <a:lnSpc>
                <a:spcPts val="5200"/>
              </a:lnSpc>
              <a:defRPr sz="4800" b="1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" y="5715000"/>
            <a:ext cx="7827264" cy="381000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21132"/>
            <a:ext cx="2133600" cy="300318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5F876F3-712D-49D8-BD24-34EF4AE259EF}" type="datetimeFigureOut">
              <a:rPr lang="en-US" smtClean="0"/>
              <a:pPr/>
              <a:t>3/29/2014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12541"/>
            <a:ext cx="2895600" cy="300318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12541"/>
            <a:ext cx="2133600" cy="300318"/>
          </a:xfrm>
        </p:spPr>
        <p:txBody>
          <a:bodyPr/>
          <a:lstStyle>
            <a:lvl1pPr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85D8259-CF6A-4D3D-942C-05006279E3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2424953"/>
            <a:ext cx="7823200" cy="1474788"/>
          </a:xfrm>
        </p:spPr>
        <p:txBody>
          <a:bodyPr anchor="b" anchorCtr="0"/>
          <a:lstStyle>
            <a:lvl1pPr algn="ctr">
              <a:defRPr sz="4800" b="1" cap="none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100" y="3913188"/>
            <a:ext cx="7823200" cy="4346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SzPct val="80000"/>
              <a:buFont typeface="Wingdings" pitchFamily="2" charset="2"/>
              <a:buNone/>
              <a:defRPr sz="2000" b="1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876F3-712D-49D8-BD24-34EF4AE259EF}" type="datetimeFigureOut">
              <a:rPr lang="en-US" smtClean="0"/>
              <a:pPr/>
              <a:t>3/29/2014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8259-CF6A-4D3D-942C-05006279E3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47838"/>
            <a:ext cx="3563470" cy="4316786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747838"/>
            <a:ext cx="3565526" cy="4316786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876F3-712D-49D8-BD24-34EF4AE259EF}" type="datetimeFigureOut">
              <a:rPr lang="en-US" smtClean="0"/>
              <a:pPr/>
              <a:t>3/29/2014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8259-CF6A-4D3D-942C-05006279E3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398" y="1515035"/>
            <a:ext cx="3566160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398" y="2271713"/>
            <a:ext cx="3566160" cy="3792911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8471" y="1515035"/>
            <a:ext cx="3566160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471" y="2271713"/>
            <a:ext cx="3566160" cy="3792911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876F3-712D-49D8-BD24-34EF4AE259EF}" type="datetimeFigureOut">
              <a:rPr lang="en-US" smtClean="0"/>
              <a:pPr/>
              <a:t>3/29/2014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8259-CF6A-4D3D-942C-05006279E3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876F3-712D-49D8-BD24-34EF4AE259EF}" type="datetimeFigureOut">
              <a:rPr lang="en-US" smtClean="0"/>
              <a:pPr/>
              <a:t>3/29/2014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8259-CF6A-4D3D-942C-05006279E3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876F3-712D-49D8-BD24-34EF4AE259EF}" type="datetimeFigureOut">
              <a:rPr lang="en-US" smtClean="0"/>
              <a:pPr/>
              <a:t>3/29/2014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8259-CF6A-4D3D-942C-05006279E3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670" y="793376"/>
            <a:ext cx="3794760" cy="968189"/>
          </a:xfrm>
        </p:spPr>
        <p:txBody>
          <a:bodyPr anchor="b"/>
          <a:lstStyle>
            <a:lvl1pPr algn="l">
              <a:lnSpc>
                <a:spcPts val="4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658906"/>
            <a:ext cx="3794760" cy="5405719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>
                <a:effectLst/>
              </a:defRPr>
            </a:lvl1pPr>
            <a:lvl2pPr>
              <a:spcBef>
                <a:spcPts val="2000"/>
              </a:spcBef>
              <a:defRPr sz="2000">
                <a:effectLst/>
              </a:defRPr>
            </a:lvl2pPr>
            <a:lvl3pPr>
              <a:spcBef>
                <a:spcPts val="2000"/>
              </a:spcBef>
              <a:defRPr sz="1800">
                <a:effectLst/>
              </a:defRPr>
            </a:lvl3pPr>
            <a:lvl4pPr>
              <a:spcBef>
                <a:spcPts val="2000"/>
              </a:spcBef>
              <a:defRPr sz="1800">
                <a:effectLst/>
              </a:defRPr>
            </a:lvl4pPr>
            <a:lvl5pPr>
              <a:spcBef>
                <a:spcPts val="2000"/>
              </a:spcBef>
              <a:defRPr sz="1800">
                <a:effectLst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670" y="1748118"/>
            <a:ext cx="3794760" cy="38144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876F3-712D-49D8-BD24-34EF4AE259EF}" type="datetimeFigureOut">
              <a:rPr lang="en-US" smtClean="0"/>
              <a:pPr/>
              <a:t>3/29/2014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8259-CF6A-4D3D-942C-05006279E3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28601"/>
            <a:ext cx="7313613" cy="1264024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ctr">
            <a:noAutofit/>
            <a:sp3d extrusionH="12700">
              <a:extrusionClr>
                <a:schemeClr val="bg1"/>
              </a:extrusionClr>
            </a:sp3d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47838"/>
            <a:ext cx="7313613" cy="4303338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25988"/>
            <a:ext cx="2133600" cy="277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5F876F3-712D-49D8-BD24-34EF4AE259EF}" type="datetimeFigureOut">
              <a:rPr lang="en-US" smtClean="0"/>
              <a:pPr/>
              <a:t>3/29/2014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25988"/>
            <a:ext cx="2895600" cy="277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25988"/>
            <a:ext cx="2133600" cy="277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85D8259-CF6A-4D3D-942C-05006279E3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  <p:sldLayoutId id="2147483664" r:id="rId14"/>
  </p:sldLayoutIdLst>
  <p:txStyles>
    <p:titleStyle>
      <a:lvl1pPr algn="ctr" defTabSz="914400" rtl="0" eaLnBrk="1" latinLnBrk="0" hangingPunct="1">
        <a:lnSpc>
          <a:spcPts val="5600"/>
        </a:lnSpc>
        <a:spcBef>
          <a:spcPct val="0"/>
        </a:spcBef>
        <a:buNone/>
        <a:defRPr sz="5400" b="1" kern="1200" baseline="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SzPct val="80000"/>
        <a:buFont typeface="Wingdings" pitchFamily="2" charset="2"/>
        <a:buChar char="l"/>
        <a:defRPr sz="24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22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20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18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18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phet.colorado.edu/simulations/sims.php?sim=Wave_on_a_Stri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3.bin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4.bin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hareyourride.net/images/Its_Never_Too_Late_To_Become_A_Surfer_Dude/Really_Big_Wa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96"/>
            <a:ext cx="9144000" cy="6855004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33400" y="3886200"/>
            <a:ext cx="81534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 Now: </a:t>
            </a:r>
            <a:b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Take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the waves pre-test – tell me what you already know about waves as we start our new unit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Travels through air carrying vibrations we recognize as sound </a:t>
            </a:r>
            <a:endParaRPr lang="en-US" sz="3600" b="1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048000"/>
            <a:ext cx="5105400" cy="339741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2187" y="1676400"/>
            <a:ext cx="7313613" cy="430333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Water spreads out carrying an oscillation to other places  </a:t>
            </a:r>
            <a:endParaRPr lang="en-US" sz="3200" b="1" dirty="0"/>
          </a:p>
        </p:txBody>
      </p:sp>
      <p:pic>
        <p:nvPicPr>
          <p:cNvPr id="6" name="Picture 5" descr="images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895600"/>
            <a:ext cx="6432208" cy="35687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Seismic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313613" cy="430333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Waves of energy that travel through Earth’s layers </a:t>
            </a:r>
          </a:p>
          <a:p>
            <a:r>
              <a:rPr lang="en-US" sz="3200" b="1" dirty="0" smtClean="0"/>
              <a:t>Result from an earthquake or volcano </a:t>
            </a:r>
            <a:endParaRPr lang="en-US" sz="3200" b="1" dirty="0"/>
          </a:p>
        </p:txBody>
      </p:sp>
      <p:pic>
        <p:nvPicPr>
          <p:cNvPr id="4" name="Picture 3" descr="seismic_wave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3214529"/>
            <a:ext cx="4495800" cy="364347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313613" cy="430333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Electromagnetic waves that are visible to humans </a:t>
            </a:r>
          </a:p>
          <a:p>
            <a:r>
              <a:rPr lang="en-US" sz="3200" b="1" dirty="0" smtClean="0"/>
              <a:t>Each color’s wave is slightly different </a:t>
            </a:r>
            <a:endParaRPr lang="en-US" sz="3200" b="1" dirty="0"/>
          </a:p>
        </p:txBody>
      </p:sp>
      <p:pic>
        <p:nvPicPr>
          <p:cNvPr id="4" name="Picture 3" descr="roygbiv_wave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429000"/>
            <a:ext cx="4343400" cy="319138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smtClean="0"/>
              <a:t>Waves that carry phone conversations</a:t>
            </a:r>
          </a:p>
          <a:p>
            <a:r>
              <a:rPr lang="en-US" sz="3200" b="1" dirty="0" smtClean="0"/>
              <a:t>Microwave ovens </a:t>
            </a:r>
          </a:p>
          <a:p>
            <a:r>
              <a:rPr lang="en-US" sz="3200" b="1" dirty="0" smtClean="0"/>
              <a:t>Waves emitted by the sun</a:t>
            </a:r>
          </a:p>
          <a:p>
            <a:r>
              <a:rPr lang="en-US" sz="3200" b="1" dirty="0" smtClean="0"/>
              <a:t>Radar</a:t>
            </a:r>
          </a:p>
          <a:p>
            <a:r>
              <a:rPr lang="en-US" sz="3200" b="1" dirty="0" smtClean="0"/>
              <a:t>GPS  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microwav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4038600"/>
            <a:ext cx="4464050" cy="2477705"/>
          </a:xfrm>
          <a:prstGeom prst="rect">
            <a:avLst/>
          </a:prstGeom>
        </p:spPr>
      </p:pic>
      <p:pic>
        <p:nvPicPr>
          <p:cNvPr id="5" name="Picture 4" descr="200px-Microwave_tower_silhouet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2438400"/>
            <a:ext cx="2209800" cy="298323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44824"/>
            <a:ext cx="7313613" cy="959224"/>
          </a:xfrm>
        </p:spPr>
        <p:txBody>
          <a:bodyPr/>
          <a:lstStyle/>
          <a:p>
            <a:r>
              <a:rPr lang="en-US" sz="4800" dirty="0" smtClean="0"/>
              <a:t>Radio Waves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0" y="685800"/>
            <a:ext cx="8610600" cy="3519551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Carries sound to your stereo </a:t>
            </a:r>
          </a:p>
          <a:p>
            <a:r>
              <a:rPr lang="en-US" sz="3200" b="1" dirty="0" smtClean="0"/>
              <a:t>Carries television signals</a:t>
            </a:r>
          </a:p>
          <a:p>
            <a:r>
              <a:rPr lang="en-US" sz="3200" b="1" dirty="0" err="1" smtClean="0"/>
              <a:t>WiFi</a:t>
            </a:r>
            <a:r>
              <a:rPr lang="en-US" sz="3200" b="1" dirty="0" smtClean="0"/>
              <a:t> </a:t>
            </a:r>
          </a:p>
          <a:p>
            <a:r>
              <a:rPr lang="en-US" sz="3200" b="1" dirty="0" smtClean="0"/>
              <a:t>MRI – magnetic resonance imaging</a:t>
            </a:r>
            <a:r>
              <a:rPr lang="en-US" sz="2800" b="1" dirty="0" smtClean="0"/>
              <a:t> </a:t>
            </a:r>
          </a:p>
          <a:p>
            <a:pPr lvl="1"/>
            <a:r>
              <a:rPr lang="en-US" sz="3200" b="1" dirty="0" smtClean="0"/>
              <a:t>Uses radio waves to generate images of the human body</a:t>
            </a:r>
            <a:endParaRPr lang="en-US" sz="3200" b="1" dirty="0"/>
          </a:p>
        </p:txBody>
      </p:sp>
      <p:pic>
        <p:nvPicPr>
          <p:cNvPr id="4" name="Picture 3" descr="antenna_and_radio_wav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1219200"/>
            <a:ext cx="2438400" cy="2141392"/>
          </a:xfrm>
          <a:prstGeom prst="rect">
            <a:avLst/>
          </a:prstGeom>
        </p:spPr>
      </p:pic>
      <p:pic>
        <p:nvPicPr>
          <p:cNvPr id="5" name="Picture 4" descr="images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4895850"/>
            <a:ext cx="1962150" cy="1962150"/>
          </a:xfrm>
          <a:prstGeom prst="rect">
            <a:avLst/>
          </a:prstGeom>
        </p:spPr>
      </p:pic>
      <p:pic>
        <p:nvPicPr>
          <p:cNvPr id="6" name="Picture 5" descr="mri-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10151"/>
            <a:ext cx="3530600" cy="234784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0"/>
            <a:ext cx="5638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m2006.premer.de/6La-Ola-Wel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341783" cy="6256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3000"/>
              </a:spcAft>
            </a:pPr>
            <a:r>
              <a:rPr lang="en-US" sz="3200" b="1" dirty="0" smtClean="0"/>
              <a:t>Answer the worksheet about waves and what you know about waves </a:t>
            </a:r>
          </a:p>
          <a:p>
            <a:pPr>
              <a:spcAft>
                <a:spcPts val="3000"/>
              </a:spcAft>
            </a:pPr>
            <a:r>
              <a:rPr lang="en-US" sz="3200" b="1" dirty="0" smtClean="0"/>
              <a:t>Finished – complete the </a:t>
            </a:r>
            <a:r>
              <a:rPr lang="en-US" sz="3200" b="1" dirty="0" err="1" smtClean="0"/>
              <a:t>Frayer</a:t>
            </a:r>
            <a:r>
              <a:rPr lang="en-US" sz="3200" b="1" dirty="0" smtClean="0"/>
              <a:t> Model for our main vocabulary word of the day – wave </a:t>
            </a:r>
            <a:endParaRPr lang="en-US" sz="32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02" charset="-128"/>
              </a:rPr>
              <a:t>Tues. Feb. 25 Do </a:t>
            </a:r>
            <a:r>
              <a:rPr lang="en-US" dirty="0">
                <a:ea typeface="ＭＳ Ｐゴシック" pitchFamily="-102" charset="-128"/>
              </a:rPr>
              <a:t>Now: 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pPr marL="622300" indent="-514350" eaLnBrk="1" hangingPunct="1">
              <a:buFont typeface="Georgia" pitchFamily="-102" charset="0"/>
              <a:buNone/>
            </a:pPr>
            <a:r>
              <a:rPr lang="en-US" sz="4000" b="1" dirty="0">
                <a:ea typeface="ＭＳ Ｐゴシック" pitchFamily="-102" charset="-128"/>
              </a:rPr>
              <a:t>Provide 3 examples of how you encounter waves throughout the day</a:t>
            </a:r>
          </a:p>
          <a:p>
            <a:pPr marL="622300" indent="-514350" eaLnBrk="1" hangingPunct="1">
              <a:buFont typeface="Georgia" pitchFamily="-102" charset="0"/>
              <a:buNone/>
            </a:pPr>
            <a:r>
              <a:rPr lang="en-US" sz="4000" b="1" dirty="0">
                <a:ea typeface="ＭＳ Ｐゴシック" pitchFamily="-102" charset="-128"/>
              </a:rPr>
              <a:t>Give the example and what type of wave it is </a:t>
            </a:r>
          </a:p>
          <a:p>
            <a:pPr marL="622300" indent="-514350" eaLnBrk="1" hangingPunct="1">
              <a:buFont typeface="Georgia" pitchFamily="-102" charset="0"/>
              <a:buNone/>
            </a:pPr>
            <a:r>
              <a:rPr lang="en-US" sz="3600" dirty="0">
                <a:ea typeface="ＭＳ Ｐゴシック" pitchFamily="-102" charset="-128"/>
              </a:rPr>
              <a:t>Example: Ms. </a:t>
            </a:r>
            <a:r>
              <a:rPr lang="en-US" sz="3600" dirty="0" err="1" smtClean="0">
                <a:ea typeface="ＭＳ Ｐゴシック" pitchFamily="-102" charset="-128"/>
              </a:rPr>
              <a:t>Bandoian</a:t>
            </a:r>
            <a:r>
              <a:rPr lang="en-US" sz="3600" dirty="0" smtClean="0">
                <a:ea typeface="ＭＳ Ｐゴシック" pitchFamily="-102" charset="-128"/>
              </a:rPr>
              <a:t> talking </a:t>
            </a:r>
            <a:r>
              <a:rPr lang="en-US" sz="3600" dirty="0">
                <a:ea typeface="ＭＳ Ｐゴシック" pitchFamily="-102" charset="-128"/>
              </a:rPr>
              <a:t>in class is an example of a sound wave.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Mon. Feb. 24 Do Now: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List as many kinds of waves as you can think of.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308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1"/>
            <a:ext cx="7313613" cy="838199"/>
          </a:xfrm>
        </p:spPr>
        <p:txBody>
          <a:bodyPr/>
          <a:lstStyle/>
          <a:p>
            <a:r>
              <a:rPr lang="en-US" dirty="0" smtClean="0"/>
              <a:t>Objectives: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303338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Intentions –</a:t>
            </a:r>
          </a:p>
          <a:p>
            <a:pPr lvl="1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Students will be able to identify and label parts of a wave </a:t>
            </a:r>
          </a:p>
          <a:p>
            <a:pPr lvl="1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Students will be able to construct a wave and measure amplitude and wavelength  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Success Criteria – </a:t>
            </a:r>
          </a:p>
          <a:p>
            <a:pPr lvl="1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We will know we are successful when we can accurately create a wave, label the important parts and measure the wavelength and amplitude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02" charset="-128"/>
                <a:cs typeface="ＭＳ Ｐゴシック" pitchFamily="-102" charset="-128"/>
              </a:rPr>
              <a:t>Parts of a Wave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000" y="1676400"/>
            <a:ext cx="6223000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533400" y="4419600"/>
            <a:ext cx="8153400" cy="206210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Crest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The high point of a wave</a:t>
            </a:r>
          </a:p>
          <a:p>
            <a:pPr marL="342900" indent="-342900">
              <a:spcBef>
                <a:spcPct val="50000"/>
              </a:spcBef>
            </a:pP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Trough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The low point of a wave</a:t>
            </a:r>
          </a:p>
          <a:p>
            <a:pPr marL="342900" indent="-342900"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Stationary point, zero displacement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819400" y="1828800"/>
            <a:ext cx="304800" cy="304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6096000" y="1828800"/>
            <a:ext cx="304800" cy="304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4419600" y="3581400"/>
            <a:ext cx="381000" cy="381000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2133600" y="2895600"/>
            <a:ext cx="381000" cy="3810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3429000" y="2895600"/>
            <a:ext cx="381000" cy="3810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5410200" y="2895600"/>
            <a:ext cx="381000" cy="3810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6705600" y="2895600"/>
            <a:ext cx="381000" cy="3810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5126" grpId="0" animBg="1"/>
      <p:bldP spid="5127" grpId="0" animBg="1"/>
      <p:bldP spid="5128" grpId="0" animBg="1"/>
      <p:bldP spid="5129" grpId="0" animBg="1"/>
      <p:bldP spid="5130" grpId="0" animBg="1"/>
      <p:bldP spid="51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02" charset="-128"/>
                <a:cs typeface="ＭＳ Ｐゴシック" pitchFamily="-102" charset="-128"/>
              </a:rPr>
              <a:t>Waves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000" y="1416843"/>
            <a:ext cx="6223000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41110" y="4114800"/>
            <a:ext cx="8686800" cy="23083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32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Amplitude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the largest amount the wave goes up or down from the line of origin</a:t>
            </a:r>
          </a:p>
          <a:p>
            <a:pPr marL="800100" lvl="1" indent="-342900">
              <a:spcBef>
                <a:spcPct val="50000"/>
              </a:spcBef>
              <a:buFont typeface="Arial" pitchFamily="-102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half the distance between highest and lowest point </a:t>
            </a:r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 flipV="1">
            <a:off x="2971800" y="2286000"/>
            <a:ext cx="0" cy="60960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 type="arrow" w="lg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 flipV="1">
            <a:off x="6248400" y="2286000"/>
            <a:ext cx="0" cy="60960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 type="arrow" w="lg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4572000" y="2895600"/>
            <a:ext cx="0" cy="60960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 type="arrow" w="lg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6150" grpId="0" animBg="1"/>
      <p:bldP spid="615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02" charset="-128"/>
                <a:cs typeface="ＭＳ Ｐゴシック" pitchFamily="-102" charset="-128"/>
              </a:rPr>
              <a:t>Waves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86200"/>
            <a:ext cx="8839200" cy="2438400"/>
          </a:xfrm>
          <a:solidFill>
            <a:schemeClr val="bg1"/>
          </a:solidFill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sz="3200" dirty="0" smtClean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Wavelength</a:t>
            </a:r>
            <a:r>
              <a:rPr lang="en-US" sz="3200" dirty="0" smtClean="0">
                <a:solidFill>
                  <a:srgbClr val="660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l-GR" sz="3200" dirty="0" smtClean="0">
                <a:solidFill>
                  <a:srgbClr val="800080"/>
                </a:solidFill>
                <a:latin typeface="Arial" panose="020B0604020202020204" pitchFamily="34" charset="0"/>
                <a:ea typeface="Arial" pitchFamily="-111" charset="0"/>
                <a:cs typeface="Arial" panose="020B0604020202020204" pitchFamily="34" charset="0"/>
              </a:rPr>
              <a:t>λ</a:t>
            </a:r>
            <a:r>
              <a:rPr lang="en-US" sz="3200" dirty="0" smtClean="0">
                <a:solidFill>
                  <a:schemeClr val="accent6"/>
                </a:solidFill>
                <a:latin typeface="Arial" panose="020B0604020202020204" pitchFamily="34" charset="0"/>
                <a:ea typeface="Arial" pitchFamily="-111" charset="0"/>
                <a:cs typeface="Arial" panose="020B0604020202020204" pitchFamily="34" charset="0"/>
              </a:rPr>
              <a:t>)</a:t>
            </a:r>
            <a:r>
              <a:rPr lang="en-US" sz="32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length of one complete cycle of a wave </a:t>
            </a:r>
          </a:p>
          <a:p>
            <a:pPr lvl="1"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sz="32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shortest distance in which the wave repeats itself (crest to crest, trough to trough)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400" dirty="0">
              <a:solidFill>
                <a:schemeClr val="accent6"/>
              </a:solidFill>
              <a:ea typeface="+mn-ea"/>
              <a:cs typeface="+mn-cs"/>
            </a:endParaRPr>
          </a:p>
        </p:txBody>
      </p:sp>
      <p:pic>
        <p:nvPicPr>
          <p:cNvPr id="2253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7000" y="1371600"/>
            <a:ext cx="6223000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8"/>
          <p:cNvSpPr>
            <a:spLocks noChangeShapeType="1"/>
          </p:cNvSpPr>
          <p:nvPr/>
        </p:nvSpPr>
        <p:spPr bwMode="auto">
          <a:xfrm flipV="1">
            <a:off x="2971800" y="2133600"/>
            <a:ext cx="3276600" cy="0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 type="arrow" w="lg" len="med"/>
            <a:tailEnd type="arrow" w="lg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V="1">
            <a:off x="3810000" y="2743200"/>
            <a:ext cx="3276600" cy="0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 type="arrow" w="lg" len="med"/>
            <a:tailEnd type="arrow" w="lg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4419600" y="1676400"/>
          <a:ext cx="3587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12" name="Equation" r:id="rId4" imgW="139680" imgH="177480" progId="Equation.3">
                  <p:embed/>
                </p:oleObj>
              </mc:Choice>
              <mc:Fallback>
                <p:oleObj name="Equation" r:id="rId4" imgW="139680" imgH="177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676400"/>
                        <a:ext cx="35877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5105400" y="2286000"/>
          <a:ext cx="3587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13" name="Equation" r:id="rId6" imgW="139680" imgH="177480" progId="Equation.3">
                  <p:embed/>
                </p:oleObj>
              </mc:Choice>
              <mc:Fallback>
                <p:oleObj name="Equation" r:id="rId6" imgW="139680" imgH="177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286000"/>
                        <a:ext cx="35877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583488" cy="609600"/>
          </a:xfrm>
        </p:spPr>
        <p:txBody>
          <a:bodyPr/>
          <a:lstStyle/>
          <a:p>
            <a:pPr eaLnBrk="1" hangingPunct="1"/>
            <a:r>
              <a:rPr lang="en-US" sz="4800" dirty="0" smtClean="0">
                <a:ea typeface="ＭＳ Ｐゴシック" pitchFamily="-102" charset="-128"/>
                <a:cs typeface="ＭＳ Ｐゴシック" pitchFamily="-102" charset="-128"/>
              </a:rPr>
              <a:t>Frequency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4208463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panose="020B0604020202020204" pitchFamily="34" charset="0"/>
                <a:ea typeface="ＭＳ Ｐゴシック" pitchFamily="-102" charset="-128"/>
                <a:cs typeface="Arial" panose="020B0604020202020204" pitchFamily="34" charset="0"/>
              </a:rPr>
              <a:t>Measure of how often a wave goes up and down </a:t>
            </a:r>
          </a:p>
          <a:p>
            <a:pPr lvl="1" eaLnBrk="1" hangingPunct="1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Measured in Hertz (Hz)</a:t>
            </a:r>
          </a:p>
          <a:p>
            <a:pPr eaLnBrk="1" hangingPunct="1"/>
            <a:r>
              <a:rPr lang="en-US" sz="3200" dirty="0" smtClean="0">
                <a:latin typeface="Arial" panose="020B0604020202020204" pitchFamily="34" charset="0"/>
                <a:ea typeface="ＭＳ Ｐゴシック" pitchFamily="-102" charset="-128"/>
                <a:cs typeface="Arial" panose="020B0604020202020204" pitchFamily="34" charset="0"/>
              </a:rPr>
              <a:t>A frequency of 1 hertz describes a wave that goes through one complete cycle (or 1 oscillation) every second </a:t>
            </a:r>
          </a:p>
        </p:txBody>
      </p:sp>
      <p:pic>
        <p:nvPicPr>
          <p:cNvPr id="23556" name="Picture 3" descr="Screen Shot 2013-01-30 at 9.21.23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267199"/>
            <a:ext cx="4610100" cy="2190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5454554" y="4331616"/>
            <a:ext cx="368944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Period: time it takes to complete one cycle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02" charset="-128"/>
                <a:cs typeface="ＭＳ Ｐゴシック" pitchFamily="-102" charset="-128"/>
              </a:rPr>
              <a:t>Wave on String Simulation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000" dirty="0">
                <a:ea typeface="ＭＳ Ｐゴシック" pitchFamily="-102" charset="-128"/>
                <a:cs typeface="ＭＳ Ｐゴシック" pitchFamily="-102" charset="-128"/>
                <a:hlinkClick r:id="rId3"/>
              </a:rPr>
              <a:t>http://phet.colorado.edu/simulations/sims.php?sim=Wave_on_a_String</a:t>
            </a:r>
            <a:endParaRPr lang="en-US" sz="2000" dirty="0">
              <a:ea typeface="ＭＳ Ｐゴシック" pitchFamily="-102" charset="-128"/>
              <a:cs typeface="ＭＳ Ｐゴシック" pitchFamily="-102" charset="-128"/>
            </a:endParaRPr>
          </a:p>
          <a:p>
            <a:pPr eaLnBrk="1" hangingPunct="1">
              <a:buFontTx/>
              <a:buNone/>
            </a:pPr>
            <a:endParaRPr lang="en-US" sz="2000" dirty="0">
              <a:ea typeface="ＭＳ Ｐゴシック" pitchFamily="-102" charset="-128"/>
              <a:cs typeface="ＭＳ Ｐゴシック" pitchFamily="-102" charset="-128"/>
            </a:endParaRPr>
          </a:p>
          <a:p>
            <a:pPr eaLnBrk="1" hangingPunct="1"/>
            <a:r>
              <a:rPr lang="en-US" sz="3200" dirty="0">
                <a:latin typeface="Arial" panose="020B0604020202020204" pitchFamily="34" charset="0"/>
                <a:ea typeface="ＭＳ Ｐゴシック" pitchFamily="-102" charset="-128"/>
                <a:cs typeface="Arial" panose="020B0604020202020204" pitchFamily="34" charset="0"/>
              </a:rPr>
              <a:t>Measure wavelength</a:t>
            </a:r>
          </a:p>
          <a:p>
            <a:pPr eaLnBrk="1" hangingPunct="1"/>
            <a:r>
              <a:rPr lang="en-US" sz="3200" dirty="0">
                <a:latin typeface="Arial" panose="020B0604020202020204" pitchFamily="34" charset="0"/>
                <a:ea typeface="ＭＳ Ｐゴシック" pitchFamily="-102" charset="-128"/>
                <a:cs typeface="Arial" panose="020B0604020202020204" pitchFamily="34" charset="0"/>
              </a:rPr>
              <a:t>Measure amplitude</a:t>
            </a:r>
          </a:p>
          <a:p>
            <a:pPr eaLnBrk="1" hangingPunct="1"/>
            <a:endParaRPr lang="en-US" dirty="0">
              <a:ea typeface="ＭＳ Ｐゴシック" pitchFamily="-102" charset="-128"/>
              <a:cs typeface="ＭＳ Ｐゴシック" pitchFamily="-102" charset="-128"/>
            </a:endParaRPr>
          </a:p>
          <a:p>
            <a:pPr eaLnBrk="1" hangingPunct="1"/>
            <a:endParaRPr lang="en-US" dirty="0">
              <a:ea typeface="ＭＳ Ｐゴシック" pitchFamily="-102" charset="-128"/>
              <a:cs typeface="ＭＳ Ｐゴシック" pitchFamily="-10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09600"/>
            <a:ext cx="875982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583488" cy="1044575"/>
          </a:xfrm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-102" charset="-128"/>
              <a:cs typeface="ＭＳ Ｐゴシック" pitchFamily="-102" charset="-128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-150125" y="982662"/>
            <a:ext cx="35814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800" dirty="0"/>
              <a:t>	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Which wave has the greatest wavelength?     The shortest?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219200"/>
            <a:ext cx="4600575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3248167"/>
            <a:ext cx="4495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 dirty="0">
                <a:solidFill>
                  <a:schemeClr val="accent5">
                    <a:lumMod val="75000"/>
                  </a:schemeClr>
                </a:solidFill>
              </a:rPr>
              <a:t>Challenge Question 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-150125" y="4564157"/>
            <a:ext cx="4572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800" dirty="0"/>
              <a:t>	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How many wavelengths are shown in each standing wave?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124200" y="1295400"/>
            <a:ext cx="1371600" cy="838200"/>
            <a:chOff x="2016" y="1680"/>
            <a:chExt cx="864" cy="528"/>
          </a:xfrm>
        </p:grpSpPr>
        <p:sp>
          <p:nvSpPr>
            <p:cNvPr id="29707" name="AutoShape 8"/>
            <p:cNvSpPr>
              <a:spLocks noChangeArrowheads="1"/>
            </p:cNvSpPr>
            <p:nvPr/>
          </p:nvSpPr>
          <p:spPr bwMode="auto">
            <a:xfrm>
              <a:off x="2016" y="1680"/>
              <a:ext cx="864" cy="528"/>
            </a:xfrm>
            <a:prstGeom prst="rightArrow">
              <a:avLst>
                <a:gd name="adj1" fmla="val 50000"/>
                <a:gd name="adj2" fmla="val 40909"/>
              </a:avLst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08" name="Text Box 9"/>
            <p:cNvSpPr txBox="1">
              <a:spLocks noChangeArrowheads="1"/>
            </p:cNvSpPr>
            <p:nvPr/>
          </p:nvSpPr>
          <p:spPr bwMode="auto">
            <a:xfrm>
              <a:off x="2016" y="1824"/>
              <a:ext cx="8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Greatest </a:t>
              </a:r>
              <a:r>
                <a:rPr lang="el-GR">
                  <a:ea typeface="Arial" pitchFamily="-102" charset="0"/>
                  <a:cs typeface="Arial" pitchFamily="-102" charset="0"/>
                </a:rPr>
                <a:t>λ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276600" y="5486400"/>
            <a:ext cx="1371600" cy="838200"/>
            <a:chOff x="2016" y="1680"/>
            <a:chExt cx="864" cy="528"/>
          </a:xfrm>
        </p:grpSpPr>
        <p:sp>
          <p:nvSpPr>
            <p:cNvPr id="29705" name="AutoShape 11"/>
            <p:cNvSpPr>
              <a:spLocks noChangeArrowheads="1"/>
            </p:cNvSpPr>
            <p:nvPr/>
          </p:nvSpPr>
          <p:spPr bwMode="auto">
            <a:xfrm>
              <a:off x="2016" y="1680"/>
              <a:ext cx="864" cy="528"/>
            </a:xfrm>
            <a:prstGeom prst="rightArrow">
              <a:avLst>
                <a:gd name="adj1" fmla="val 50000"/>
                <a:gd name="adj2" fmla="val 40909"/>
              </a:avLst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06" name="Text Box 12"/>
            <p:cNvSpPr txBox="1">
              <a:spLocks noChangeArrowheads="1"/>
            </p:cNvSpPr>
            <p:nvPr/>
          </p:nvSpPr>
          <p:spPr bwMode="auto">
            <a:xfrm>
              <a:off x="2016" y="1824"/>
              <a:ext cx="8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Shortest </a:t>
              </a:r>
              <a:r>
                <a:rPr lang="el-GR">
                  <a:ea typeface="Arial" pitchFamily="-102" charset="0"/>
                  <a:cs typeface="Arial" pitchFamily="-102" charset="0"/>
                </a:rPr>
                <a:t>λ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583488" cy="1044575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02" charset="-128"/>
                <a:cs typeface="ＭＳ Ｐゴシック" pitchFamily="-102" charset="-128"/>
              </a:rPr>
              <a:t>As frequency increases, wavelength decreases 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-126242" y="1256549"/>
            <a:ext cx="2514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800" dirty="0"/>
              <a:t>	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Frequency increasing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1" y="2057400"/>
            <a:ext cx="4098368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6308169" y="5181600"/>
            <a:ext cx="283583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800" dirty="0"/>
              <a:t>	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Wavelength increasing</a:t>
            </a:r>
          </a:p>
        </p:txBody>
      </p:sp>
      <p:sp>
        <p:nvSpPr>
          <p:cNvPr id="30726" name="AutoShape 13"/>
          <p:cNvSpPr>
            <a:spLocks noChangeArrowheads="1"/>
          </p:cNvSpPr>
          <p:nvPr/>
        </p:nvSpPr>
        <p:spPr bwMode="auto">
          <a:xfrm>
            <a:off x="914400" y="2286000"/>
            <a:ext cx="762000" cy="3733800"/>
          </a:xfrm>
          <a:prstGeom prst="downArrow">
            <a:avLst>
              <a:gd name="adj1" fmla="val 25833"/>
              <a:gd name="adj2" fmla="val 7375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7" name="AutoShape 14"/>
          <p:cNvSpPr>
            <a:spLocks noChangeArrowheads="1"/>
          </p:cNvSpPr>
          <p:nvPr/>
        </p:nvSpPr>
        <p:spPr bwMode="auto">
          <a:xfrm rot="10800000">
            <a:off x="7162800" y="1524000"/>
            <a:ext cx="762000" cy="3733800"/>
          </a:xfrm>
          <a:prstGeom prst="downArrow">
            <a:avLst>
              <a:gd name="adj1" fmla="val 25833"/>
              <a:gd name="adj2" fmla="val 7375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Wed. Feb. 26 Do Now: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5715000" cy="3365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" y="51054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Label the parts of this wave.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007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236"/>
            <a:ext cx="7313613" cy="1264024"/>
          </a:xfrm>
        </p:spPr>
        <p:txBody>
          <a:bodyPr/>
          <a:lstStyle/>
          <a:p>
            <a:r>
              <a:rPr lang="en-US" dirty="0" smtClean="0"/>
              <a:t>Objectives: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303338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Intentions –</a:t>
            </a:r>
          </a:p>
          <a:p>
            <a:pPr lvl="1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Students will be able to identify different types of waves </a:t>
            </a:r>
          </a:p>
          <a:p>
            <a:pPr lvl="1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Students will be able to classify different examples of waves  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Success Criteria –</a:t>
            </a:r>
          </a:p>
          <a:p>
            <a:pPr lvl="1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We will know we are successful when we can accurately demonstrate different forms of waves and classify examples as different types of waves  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838199"/>
          </a:xfrm>
        </p:spPr>
        <p:txBody>
          <a:bodyPr/>
          <a:lstStyle/>
          <a:p>
            <a:pPr eaLnBrk="1" hangingPunct="1"/>
            <a:r>
              <a:rPr lang="en-US" sz="4400" dirty="0" smtClean="0">
                <a:latin typeface="Arial" panose="020B0604020202020204" pitchFamily="34" charset="0"/>
                <a:ea typeface="ＭＳ Ｐゴシック" pitchFamily="-102" charset="-128"/>
                <a:cs typeface="Arial" panose="020B0604020202020204" pitchFamily="34" charset="0"/>
              </a:rPr>
              <a:t>Activity: Make Your Own Wave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62000"/>
            <a:ext cx="4800600" cy="4648200"/>
          </a:xfrm>
        </p:spPr>
        <p:txBody>
          <a:bodyPr rtlCol="0">
            <a:noAutofit/>
          </a:bodyPr>
          <a:lstStyle/>
          <a:p>
            <a:pPr marL="457200" indent="-457200" eaLnBrk="1" fontAlgn="auto" hangingPunct="1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You will need: </a:t>
            </a:r>
          </a:p>
          <a:p>
            <a:pPr lvl="1" eaLnBrk="1" fontAlgn="auto" hangingPunct="1">
              <a:spcBef>
                <a:spcPts val="600"/>
              </a:spcBef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Piece of construction paper </a:t>
            </a:r>
          </a:p>
          <a:p>
            <a:pPr lvl="1" eaLnBrk="1" fontAlgn="auto" hangingPunct="1">
              <a:spcBef>
                <a:spcPts val="600"/>
              </a:spcBef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2 Pipe Cleaners </a:t>
            </a:r>
          </a:p>
          <a:p>
            <a:pPr lvl="1" eaLnBrk="1" fontAlgn="auto" hangingPunct="1">
              <a:spcBef>
                <a:spcPts val="600"/>
              </a:spcBef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Markers </a:t>
            </a:r>
          </a:p>
          <a:p>
            <a:pPr lvl="1" eaLnBrk="1" fontAlgn="auto" hangingPunct="1">
              <a:spcBef>
                <a:spcPts val="600"/>
              </a:spcBef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Ruler </a:t>
            </a:r>
          </a:p>
          <a:p>
            <a:pPr lvl="1" eaLnBrk="1" fontAlgn="auto" hangingPunct="1">
              <a:spcBef>
                <a:spcPts val="600"/>
              </a:spcBef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Glue or Tape </a:t>
            </a:r>
          </a:p>
          <a:p>
            <a:pPr marL="457200" indent="-457200" eaLnBrk="1" fontAlgn="auto" hangingPunct="1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Make a wave out of a pipe cleaner </a:t>
            </a:r>
          </a:p>
          <a:p>
            <a:pPr marL="752475" lvl="1" indent="-457200" eaLnBrk="1" fontAlgn="auto" hangingPunct="1">
              <a:spcBef>
                <a:spcPts val="600"/>
              </a:spcBef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Include a middle line </a:t>
            </a:r>
          </a:p>
          <a:p>
            <a:pPr marL="752475" lvl="1" indent="-457200" eaLnBrk="1" fontAlgn="auto" hangingPunct="1">
              <a:spcBef>
                <a:spcPts val="600"/>
              </a:spcBef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Tape or glue to paper  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8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762000"/>
            <a:ext cx="4114800" cy="4648200"/>
          </a:xfrm>
        </p:spPr>
        <p:txBody>
          <a:bodyPr>
            <a:noAutofit/>
          </a:bodyPr>
          <a:lstStyle/>
          <a:p>
            <a:pPr marL="457200" indent="-457200" eaLnBrk="1" hangingPunct="1">
              <a:spcBef>
                <a:spcPts val="600"/>
              </a:spcBef>
              <a:buFont typeface="Trebuchet MS" pitchFamily="-102" charset="0"/>
              <a:buAutoNum type="arabicPeriod" startAt="3"/>
            </a:pPr>
            <a:r>
              <a:rPr lang="en-US" sz="3000" dirty="0" smtClean="0">
                <a:latin typeface="Arial" panose="020B0604020202020204" pitchFamily="34" charset="0"/>
                <a:ea typeface="ＭＳ Ｐゴシック" pitchFamily="-102" charset="-128"/>
                <a:cs typeface="Arial" panose="020B0604020202020204" pitchFamily="34" charset="0"/>
              </a:rPr>
              <a:t>Label the following parts: </a:t>
            </a:r>
          </a:p>
          <a:p>
            <a:pPr marL="752475" lvl="1" indent="-457200" eaLnBrk="1" hangingPunct="1">
              <a:spcBef>
                <a:spcPts val="600"/>
              </a:spcBef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Crest </a:t>
            </a:r>
          </a:p>
          <a:p>
            <a:pPr marL="752475" lvl="1" indent="-457200" eaLnBrk="1" hangingPunct="1">
              <a:spcBef>
                <a:spcPts val="600"/>
              </a:spcBef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Trough </a:t>
            </a:r>
          </a:p>
          <a:p>
            <a:pPr marL="752475" lvl="1" indent="-457200" eaLnBrk="1" hangingPunct="1">
              <a:spcBef>
                <a:spcPts val="600"/>
              </a:spcBef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Wavelength </a:t>
            </a:r>
          </a:p>
          <a:p>
            <a:pPr marL="752475" lvl="1" indent="-457200" eaLnBrk="1" hangingPunct="1">
              <a:spcBef>
                <a:spcPts val="600"/>
              </a:spcBef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Amplitude</a:t>
            </a:r>
          </a:p>
          <a:p>
            <a:pPr marL="457200" indent="-457200" eaLnBrk="1" hangingPunct="1">
              <a:spcBef>
                <a:spcPts val="600"/>
              </a:spcBef>
              <a:buFont typeface="Trebuchet MS" pitchFamily="-102" charset="0"/>
              <a:buAutoNum type="arabicPeriod" startAt="3"/>
            </a:pPr>
            <a:r>
              <a:rPr lang="en-US" sz="3000" dirty="0" smtClean="0">
                <a:latin typeface="Arial" panose="020B0604020202020204" pitchFamily="34" charset="0"/>
                <a:ea typeface="ＭＳ Ｐゴシック" pitchFamily="-102" charset="-128"/>
                <a:cs typeface="Arial" panose="020B0604020202020204" pitchFamily="34" charset="0"/>
              </a:rPr>
              <a:t>Measure the wavelength and amplitude</a:t>
            </a:r>
          </a:p>
          <a:p>
            <a:pPr marL="752475" lvl="1" indent="-457200" eaLnBrk="1" hangingPunct="1">
              <a:spcBef>
                <a:spcPts val="600"/>
              </a:spcBef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Include measurements on your diagram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0" dirty="0" smtClean="0">
                <a:ea typeface="+mj-ea"/>
                <a:cs typeface="+mj-cs"/>
              </a:rPr>
              <a:t>Thurs. Feb. 27 Do Now:</a:t>
            </a:r>
            <a:endParaRPr lang="en-US" sz="4000" dirty="0">
              <a:ea typeface="+mj-ea"/>
              <a:cs typeface="+mj-cs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44000" cy="6172200"/>
          </a:xfrm>
        </p:spPr>
        <p:txBody>
          <a:bodyPr>
            <a:normAutofit/>
          </a:bodyPr>
          <a:lstStyle/>
          <a:p>
            <a:pPr marL="609600" indent="-609600" eaLnBrk="1" hangingPunct="1">
              <a:buFont typeface="Wingdings" pitchFamily="-111" charset="2"/>
              <a:buNone/>
              <a:defRPr/>
            </a:pPr>
            <a:endParaRPr lang="en-US" sz="2400" b="1" dirty="0"/>
          </a:p>
        </p:txBody>
      </p:sp>
      <p:pic>
        <p:nvPicPr>
          <p:cNvPr id="14340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371600"/>
            <a:ext cx="6096000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304800" y="3048000"/>
            <a:ext cx="83058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153471"/>
                </a:solidFill>
              </a:rPr>
              <a:t>On the wave at the top of your note sheet:</a:t>
            </a:r>
          </a:p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153471"/>
                </a:solidFill>
              </a:rPr>
              <a:t>Measure the distance </a:t>
            </a:r>
            <a:r>
              <a:rPr lang="en-US" sz="2400" b="1" dirty="0">
                <a:solidFill>
                  <a:srgbClr val="153471"/>
                </a:solidFill>
              </a:rPr>
              <a:t>between two crests or two </a:t>
            </a:r>
            <a:r>
              <a:rPr lang="en-US" sz="2400" b="1" dirty="0" smtClean="0">
                <a:solidFill>
                  <a:srgbClr val="153471"/>
                </a:solidFill>
              </a:rPr>
              <a:t>troughs in centimeters (cm). What is this distance?</a:t>
            </a:r>
          </a:p>
          <a:p>
            <a:pPr>
              <a:spcBef>
                <a:spcPct val="50000"/>
              </a:spcBef>
            </a:pPr>
            <a:endParaRPr lang="en-US" sz="2400" b="1" dirty="0">
              <a:solidFill>
                <a:srgbClr val="153471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153471"/>
                </a:solidFill>
              </a:rPr>
              <a:t>Measure the distance from the line of origin to a crest or trough in centimeters (cm) . What is this distance?</a:t>
            </a:r>
            <a:endParaRPr lang="en-US" sz="2400" b="1" dirty="0">
              <a:solidFill>
                <a:srgbClr val="15347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50292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Learning Intentions –</a:t>
            </a:r>
          </a:p>
          <a:p>
            <a:pPr lvl="1"/>
            <a:r>
              <a:rPr lang="en-US" sz="2400" b="1" dirty="0" smtClean="0"/>
              <a:t>Students will be able to distinguish between mechanical and electromagnetic waves </a:t>
            </a:r>
          </a:p>
          <a:p>
            <a:pPr lvl="1"/>
            <a:r>
              <a:rPr lang="en-US" sz="2400" b="1" dirty="0" smtClean="0"/>
              <a:t>Students will be able to distinguish and depict the difference between longitudinal and transverse waves  </a:t>
            </a:r>
          </a:p>
          <a:p>
            <a:r>
              <a:rPr lang="en-US" sz="2800" b="1" dirty="0" smtClean="0"/>
              <a:t>Success Criteria – </a:t>
            </a:r>
          </a:p>
          <a:p>
            <a:pPr lvl="1"/>
            <a:r>
              <a:rPr lang="en-US" sz="2400" b="1" dirty="0" smtClean="0"/>
              <a:t>We will know we are successful when we can accurately draw longitudinal and transverse waves and provide real examples of each based on the understanding of the difference in their movement 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1621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102" charset="-128"/>
              </a:rPr>
              <a:t>What do Waves Do?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8077200" cy="1600200"/>
          </a:xfrm>
        </p:spPr>
        <p:txBody>
          <a:bodyPr/>
          <a:lstStyle/>
          <a:p>
            <a:pPr eaLnBrk="1" hangingPunct="1">
              <a:buFont typeface="Georgia" pitchFamily="-102" charset="0"/>
              <a:buNone/>
            </a:pPr>
            <a:r>
              <a:rPr lang="en-US" sz="4000" dirty="0">
                <a:ea typeface="ＭＳ Ｐゴシック" pitchFamily="-102" charset="-128"/>
              </a:rPr>
              <a:t>Move energy through matter or space</a:t>
            </a:r>
          </a:p>
        </p:txBody>
      </p:sp>
      <p:pic>
        <p:nvPicPr>
          <p:cNvPr id="8196" name="Picture 4" descr="bigstockphoto_Sound_Waves_134503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2400300"/>
            <a:ext cx="56388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55569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229600" cy="10668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102" charset="-128"/>
              </a:rPr>
              <a:t>Two Broad Types of Waves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048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Georgia" pitchFamily="-102" charset="0"/>
              <a:buNone/>
            </a:pPr>
            <a:r>
              <a:rPr lang="en-US" sz="3600" b="1" u="sng" dirty="0">
                <a:ea typeface="ＭＳ Ｐゴシック" pitchFamily="-102" charset="-128"/>
              </a:rPr>
              <a:t>Mechanical Waves</a:t>
            </a:r>
            <a:r>
              <a:rPr lang="en-US" sz="3600" b="1" dirty="0">
                <a:ea typeface="ＭＳ Ｐゴシック" pitchFamily="-102" charset="-128"/>
              </a:rPr>
              <a:t> need matter (medium) to travel through</a:t>
            </a:r>
          </a:p>
          <a:p>
            <a:pPr eaLnBrk="1" hangingPunct="1">
              <a:buFont typeface="Georgia" pitchFamily="-102" charset="0"/>
              <a:buNone/>
            </a:pPr>
            <a:endParaRPr lang="en-US" sz="3600" b="1" dirty="0">
              <a:ea typeface="ＭＳ Ｐゴシック" pitchFamily="-102" charset="-128"/>
            </a:endParaRPr>
          </a:p>
          <a:p>
            <a:pPr eaLnBrk="1" hangingPunct="1">
              <a:buFont typeface="Georgia" pitchFamily="-102" charset="0"/>
              <a:buNone/>
            </a:pPr>
            <a:r>
              <a:rPr lang="en-US" sz="3600" b="1" u="sng" dirty="0">
                <a:ea typeface="ＭＳ Ｐゴシック" pitchFamily="-102" charset="-128"/>
              </a:rPr>
              <a:t>Electromagnetic Waves</a:t>
            </a:r>
            <a:r>
              <a:rPr lang="en-US" sz="3600" b="1" dirty="0">
                <a:ea typeface="ＭＳ Ｐゴシック" pitchFamily="-102" charset="-128"/>
              </a:rPr>
              <a:t> can travel through empty space</a:t>
            </a:r>
            <a:endParaRPr lang="en-US" sz="3600" b="1" u="sng" dirty="0">
              <a:ea typeface="ＭＳ Ｐゴシック" pitchFamily="-102" charset="-128"/>
            </a:endParaRPr>
          </a:p>
        </p:txBody>
      </p:sp>
      <p:pic>
        <p:nvPicPr>
          <p:cNvPr id="9220" name="Picture 3" descr="2006-01-14+Surface+wav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800600"/>
            <a:ext cx="2500313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4" descr="flag_wav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9800" y="4572000"/>
            <a:ext cx="1473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5" descr="wav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4675188"/>
            <a:ext cx="2743200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455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sz="3400" dirty="0">
                <a:latin typeface="Arial" panose="020B0604020202020204" pitchFamily="34" charset="0"/>
                <a:ea typeface="ＭＳ Ｐゴシック" pitchFamily="-102" charset="-128"/>
                <a:cs typeface="Arial" panose="020B0604020202020204" pitchFamily="34" charset="0"/>
              </a:rPr>
              <a:t>Mechanical Waves</a:t>
            </a:r>
          </a:p>
        </p:txBody>
      </p:sp>
      <p:pic>
        <p:nvPicPr>
          <p:cNvPr id="15366" name="Picture 6" descr="sound waves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948333"/>
            <a:ext cx="3810000" cy="2857500"/>
          </a:xfrm>
        </p:spPr>
      </p:pic>
      <p:pic>
        <p:nvPicPr>
          <p:cNvPr id="15365" name="Picture 5" descr="wav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91618" y="1066800"/>
            <a:ext cx="2819400" cy="277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9" descr="epicent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886200" y="3848101"/>
            <a:ext cx="4648200" cy="3467100"/>
          </a:xfrm>
        </p:spPr>
      </p:pic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4800600" y="1933548"/>
            <a:ext cx="13747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Georgia" pitchFamily="-102" charset="0"/>
              </a:rPr>
              <a:t>water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288925" y="4922044"/>
            <a:ext cx="7254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Georgia" pitchFamily="-102" charset="0"/>
              </a:rPr>
              <a:t>air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2498725" y="5951538"/>
            <a:ext cx="13541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latin typeface="Georgia" pitchFamily="-102" charset="0"/>
              </a:rPr>
              <a:t>solids</a:t>
            </a:r>
          </a:p>
        </p:txBody>
      </p:sp>
      <p:sp>
        <p:nvSpPr>
          <p:cNvPr id="10249" name="TextBox 8"/>
          <p:cNvSpPr txBox="1">
            <a:spLocks noChangeArrowheads="1"/>
          </p:cNvSpPr>
          <p:nvPr/>
        </p:nvSpPr>
        <p:spPr bwMode="auto">
          <a:xfrm>
            <a:off x="1185" y="832991"/>
            <a:ext cx="6629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Mechanical waves travel through mediums such as:</a:t>
            </a:r>
          </a:p>
        </p:txBody>
      </p:sp>
    </p:spTree>
    <p:extLst>
      <p:ext uri="{BB962C8B-B14F-4D97-AF65-F5344CB8AC3E}">
        <p14:creationId xmlns:p14="http://schemas.microsoft.com/office/powerpoint/2010/main" val="36305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02" charset="-128"/>
              </a:rPr>
              <a:t>Mechanical Waves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8001000" cy="4686300"/>
          </a:xfrm>
        </p:spPr>
        <p:txBody>
          <a:bodyPr/>
          <a:lstStyle/>
          <a:p>
            <a:pPr eaLnBrk="1" hangingPunct="1"/>
            <a:r>
              <a:rPr lang="en-US" sz="3600" b="1" dirty="0">
                <a:ea typeface="ＭＳ Ｐゴシック" pitchFamily="-102" charset="-128"/>
              </a:rPr>
              <a:t>May be longitudinal</a:t>
            </a:r>
          </a:p>
          <a:p>
            <a:pPr eaLnBrk="1" hangingPunct="1"/>
            <a:endParaRPr lang="en-US" dirty="0">
              <a:ea typeface="ＭＳ Ｐゴシック" pitchFamily="-102" charset="-128"/>
            </a:endParaRPr>
          </a:p>
          <a:p>
            <a:pPr eaLnBrk="1" hangingPunct="1"/>
            <a:endParaRPr lang="en-US" dirty="0">
              <a:ea typeface="ＭＳ Ｐゴシック" pitchFamily="-102" charset="-128"/>
            </a:endParaRPr>
          </a:p>
          <a:p>
            <a:pPr eaLnBrk="1" hangingPunct="1"/>
            <a:endParaRPr lang="en-US" dirty="0">
              <a:ea typeface="ＭＳ Ｐゴシック" pitchFamily="-102" charset="-128"/>
            </a:endParaRPr>
          </a:p>
          <a:p>
            <a:pPr eaLnBrk="1" hangingPunct="1"/>
            <a:endParaRPr lang="en-US" dirty="0">
              <a:ea typeface="ＭＳ Ｐゴシック" pitchFamily="-102" charset="-128"/>
            </a:endParaRPr>
          </a:p>
          <a:p>
            <a:pPr eaLnBrk="1" hangingPunct="1"/>
            <a:r>
              <a:rPr lang="en-US" sz="3600" b="1" dirty="0">
                <a:ea typeface="ＭＳ Ｐゴシック" pitchFamily="-102" charset="-128"/>
              </a:rPr>
              <a:t>Or transverse</a:t>
            </a:r>
          </a:p>
          <a:p>
            <a:pPr eaLnBrk="1" hangingPunct="1"/>
            <a:endParaRPr lang="en-US" sz="3600" b="1" dirty="0">
              <a:ea typeface="ＭＳ Ｐゴシック" pitchFamily="-102" charset="-128"/>
            </a:endParaRPr>
          </a:p>
        </p:txBody>
      </p:sp>
      <p:pic>
        <p:nvPicPr>
          <p:cNvPr id="11268" name="Picture 5" descr="Lwav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752600" y="2286000"/>
            <a:ext cx="5486400" cy="1420813"/>
          </a:xfrm>
        </p:spPr>
      </p:pic>
      <p:pic>
        <p:nvPicPr>
          <p:cNvPr id="11269" name="Picture 7" descr="Twav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3733800" y="4876800"/>
            <a:ext cx="5410200" cy="1585913"/>
          </a:xfrm>
        </p:spPr>
      </p:pic>
    </p:spTree>
    <p:extLst>
      <p:ext uri="{BB962C8B-B14F-4D97-AF65-F5344CB8AC3E}">
        <p14:creationId xmlns:p14="http://schemas.microsoft.com/office/powerpoint/2010/main" val="20907208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296115_Chem-05-00-01.jp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38" y="2324100"/>
            <a:ext cx="9144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102" charset="-128"/>
              </a:rPr>
              <a:t>Types of Mechanical Waves</a:t>
            </a:r>
          </a:p>
        </p:txBody>
      </p:sp>
      <p:sp>
        <p:nvSpPr>
          <p:cNvPr id="1229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24350"/>
          </a:xfrm>
        </p:spPr>
        <p:txBody>
          <a:bodyPr/>
          <a:lstStyle/>
          <a:p>
            <a:pPr marL="623888" indent="-514350" eaLnBrk="1" hangingPunct="1">
              <a:buFont typeface="Georgia" pitchFamily="-102" charset="0"/>
              <a:buNone/>
            </a:pPr>
            <a:r>
              <a:rPr lang="en-US" sz="3200" b="1" u="sng" dirty="0">
                <a:ea typeface="ＭＳ Ｐゴシック" pitchFamily="-102" charset="-128"/>
              </a:rPr>
              <a:t>Transverse Waves</a:t>
            </a:r>
            <a:r>
              <a:rPr lang="en-US" sz="3200" b="1" dirty="0">
                <a:ea typeface="ＭＳ Ｐゴシック" pitchFamily="-102" charset="-128"/>
              </a:rPr>
              <a:t> – energy moves up and down or side to side while traveling forward</a:t>
            </a:r>
          </a:p>
          <a:p>
            <a:pPr marL="973138" lvl="1" indent="-571500" eaLnBrk="1" hangingPunct="1"/>
            <a:r>
              <a:rPr lang="en-US" sz="3200" b="1" dirty="0">
                <a:solidFill>
                  <a:schemeClr val="tx1"/>
                </a:solidFill>
                <a:ea typeface="ＭＳ Ｐゴシック" pitchFamily="-102" charset="-128"/>
              </a:rPr>
              <a:t>Oscillations not in the direction of the wave</a:t>
            </a:r>
          </a:p>
          <a:p>
            <a:pPr marL="623888" indent="-514350" eaLnBrk="1" hangingPunct="1">
              <a:buFont typeface="Georgia" pitchFamily="-102" charset="0"/>
              <a:buAutoNum type="alphaUcPeriod"/>
            </a:pPr>
            <a:endParaRPr lang="en-US" dirty="0">
              <a:ea typeface="ＭＳ Ｐゴシック" pitchFamily="-102" charset="-128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5446713" y="4838700"/>
            <a:ext cx="839788" cy="158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868988" y="5297488"/>
            <a:ext cx="1587" cy="72072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5" name="TextBox 3"/>
          <p:cNvSpPr txBox="1">
            <a:spLocks noChangeArrowheads="1"/>
          </p:cNvSpPr>
          <p:nvPr/>
        </p:nvSpPr>
        <p:spPr bwMode="auto">
          <a:xfrm>
            <a:off x="4038600" y="4873625"/>
            <a:ext cx="167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/>
              <a:t>Oscillations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514600" y="6172200"/>
            <a:ext cx="1068388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7" name="TextBox 5"/>
          <p:cNvSpPr txBox="1">
            <a:spLocks noChangeArrowheads="1"/>
          </p:cNvSpPr>
          <p:nvPr/>
        </p:nvSpPr>
        <p:spPr bwMode="auto">
          <a:xfrm>
            <a:off x="2514600" y="6477000"/>
            <a:ext cx="152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/>
              <a:t>Motion</a:t>
            </a:r>
          </a:p>
        </p:txBody>
      </p:sp>
    </p:spTree>
    <p:extLst>
      <p:ext uri="{BB962C8B-B14F-4D97-AF65-F5344CB8AC3E}">
        <p14:creationId xmlns:p14="http://schemas.microsoft.com/office/powerpoint/2010/main" val="226230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95300" y="1524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102" charset="-128"/>
              </a:rPr>
              <a:t>Types of Mechanical Waves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95300" y="1066800"/>
            <a:ext cx="8229600" cy="4324350"/>
          </a:xfrm>
        </p:spPr>
        <p:txBody>
          <a:bodyPr/>
          <a:lstStyle/>
          <a:p>
            <a:pPr eaLnBrk="1" hangingPunct="1">
              <a:buFont typeface="Georgia" pitchFamily="-102" charset="0"/>
              <a:buNone/>
            </a:pPr>
            <a:r>
              <a:rPr lang="en-US" sz="3600" b="1" u="sng" dirty="0">
                <a:latin typeface="Arial" panose="020B0604020202020204" pitchFamily="34" charset="0"/>
                <a:ea typeface="ＭＳ Ｐゴシック" pitchFamily="-102" charset="-128"/>
                <a:cs typeface="Arial" panose="020B0604020202020204" pitchFamily="34" charset="0"/>
              </a:rPr>
              <a:t>Longitudinal Waves</a:t>
            </a:r>
            <a:r>
              <a:rPr lang="en-US" sz="3600" b="1" dirty="0">
                <a:latin typeface="Arial" panose="020B0604020202020204" pitchFamily="34" charset="0"/>
                <a:ea typeface="ＭＳ Ｐゴシック" pitchFamily="-102" charset="-128"/>
                <a:cs typeface="Arial" panose="020B0604020202020204" pitchFamily="34" charset="0"/>
              </a:rPr>
              <a:t> – energy moves along the medium while traveling forward</a:t>
            </a:r>
          </a:p>
          <a:p>
            <a:pPr lvl="1" eaLnBrk="1" hangingPunct="1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02" charset="-128"/>
                <a:cs typeface="Arial" panose="020B0604020202020204" pitchFamily="34" charset="0"/>
              </a:rPr>
              <a:t>Oscillations in the same direction the wave moves </a:t>
            </a:r>
          </a:p>
          <a:p>
            <a:pPr eaLnBrk="1" hangingPunct="1">
              <a:buFont typeface="Georgia" pitchFamily="-102" charset="0"/>
              <a:buNone/>
            </a:pPr>
            <a:endParaRPr lang="en-US" dirty="0">
              <a:ea typeface="ＭＳ Ｐゴシック" pitchFamily="-102" charset="-128"/>
            </a:endParaRPr>
          </a:p>
          <a:p>
            <a:pPr eaLnBrk="1" hangingPunct="1">
              <a:buFont typeface="Georgia" pitchFamily="-102" charset="0"/>
              <a:buNone/>
            </a:pPr>
            <a:endParaRPr lang="en-US" dirty="0">
              <a:ea typeface="ＭＳ Ｐゴシック" pitchFamily="-102" charset="-128"/>
            </a:endParaRPr>
          </a:p>
          <a:p>
            <a:pPr eaLnBrk="1" hangingPunct="1">
              <a:buFont typeface="Georgia" pitchFamily="-102" charset="0"/>
              <a:buNone/>
            </a:pPr>
            <a:endParaRPr lang="en-US" dirty="0">
              <a:ea typeface="ＭＳ Ｐゴシック" pitchFamily="-102" charset="-128"/>
            </a:endParaRPr>
          </a:p>
          <a:p>
            <a:pPr eaLnBrk="1" hangingPunct="1">
              <a:buFont typeface="Georgia" pitchFamily="-102" charset="0"/>
              <a:buNone/>
            </a:pPr>
            <a:endParaRPr lang="en-US" dirty="0">
              <a:ea typeface="ＭＳ Ｐゴシック" pitchFamily="-102" charset="-128"/>
            </a:endParaRPr>
          </a:p>
          <a:p>
            <a:pPr eaLnBrk="1" hangingPunct="1">
              <a:buFont typeface="Georgia" pitchFamily="-102" charset="0"/>
              <a:buNone/>
            </a:pPr>
            <a:endParaRPr lang="en-US" dirty="0">
              <a:ea typeface="ＭＳ Ｐゴシック" pitchFamily="-102" charset="-128"/>
            </a:endParaRPr>
          </a:p>
          <a:p>
            <a:pPr eaLnBrk="1" hangingPunct="1">
              <a:buFont typeface="Georgia" pitchFamily="-102" charset="0"/>
              <a:buNone/>
            </a:pPr>
            <a:endParaRPr lang="en-US" dirty="0">
              <a:ea typeface="ＭＳ Ｐゴシック" pitchFamily="-102" charset="-128"/>
            </a:endParaRPr>
          </a:p>
          <a:p>
            <a:pPr eaLnBrk="1" hangingPunct="1">
              <a:buFont typeface="Georgia" pitchFamily="-102" charset="0"/>
              <a:buNone/>
            </a:pPr>
            <a:endParaRPr lang="en-US" dirty="0">
              <a:ea typeface="ＭＳ Ｐゴシック" pitchFamily="-102" charset="-128"/>
            </a:endParaRPr>
          </a:p>
          <a:p>
            <a:pPr eaLnBrk="1" hangingPunct="1">
              <a:buFont typeface="Georgia" pitchFamily="-102" charset="0"/>
              <a:buNone/>
            </a:pPr>
            <a:endParaRPr lang="en-US" sz="3600" dirty="0">
              <a:ea typeface="ＭＳ Ｐゴシック" pitchFamily="-102" charset="-128"/>
            </a:endParaRPr>
          </a:p>
        </p:txBody>
      </p:sp>
      <p:pic>
        <p:nvPicPr>
          <p:cNvPr id="13316" name="Picture 5" descr="fu-fig0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7277" y="3886200"/>
            <a:ext cx="7436123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>
            <a:off x="5334000" y="5791200"/>
            <a:ext cx="2352675" cy="1587"/>
          </a:xfrm>
          <a:prstGeom prst="straightConnector1">
            <a:avLst/>
          </a:prstGeom>
          <a:ln w="571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8" name="TextBox 1"/>
          <p:cNvSpPr txBox="1">
            <a:spLocks noChangeArrowheads="1"/>
          </p:cNvSpPr>
          <p:nvPr/>
        </p:nvSpPr>
        <p:spPr bwMode="auto">
          <a:xfrm>
            <a:off x="5492087" y="5989278"/>
            <a:ext cx="2514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Oscillations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438400" y="5791200"/>
            <a:ext cx="1068388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0" name="TextBox 12"/>
          <p:cNvSpPr txBox="1">
            <a:spLocks noChangeArrowheads="1"/>
          </p:cNvSpPr>
          <p:nvPr/>
        </p:nvSpPr>
        <p:spPr bwMode="auto">
          <a:xfrm>
            <a:off x="2210594" y="6054150"/>
            <a:ext cx="152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Motion</a:t>
            </a:r>
          </a:p>
        </p:txBody>
      </p:sp>
    </p:spTree>
    <p:extLst>
      <p:ext uri="{BB962C8B-B14F-4D97-AF65-F5344CB8AC3E}">
        <p14:creationId xmlns:p14="http://schemas.microsoft.com/office/powerpoint/2010/main" val="219352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z="3200" dirty="0">
                <a:latin typeface="Arial" panose="020B0604020202020204" pitchFamily="34" charset="0"/>
                <a:ea typeface="ＭＳ Ｐゴシック" pitchFamily="-102" charset="-128"/>
                <a:cs typeface="Arial" panose="020B0604020202020204" pitchFamily="34" charset="0"/>
              </a:rPr>
              <a:t>Put the following waves under the correct category: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47838"/>
            <a:ext cx="7999413" cy="4303338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sz="3800" dirty="0">
                <a:latin typeface="Arial" panose="020B0604020202020204" pitchFamily="34" charset="0"/>
                <a:ea typeface="ＭＳ Ｐゴシック" pitchFamily="-102" charset="-128"/>
                <a:cs typeface="Arial" panose="020B0604020202020204" pitchFamily="34" charset="0"/>
              </a:rPr>
              <a:t>A wave at a ball game</a:t>
            </a:r>
          </a:p>
          <a:p>
            <a:pPr eaLnBrk="1" hangingPunct="1"/>
            <a:r>
              <a:rPr lang="en-US" sz="3800" dirty="0">
                <a:latin typeface="Arial" panose="020B0604020202020204" pitchFamily="34" charset="0"/>
                <a:ea typeface="ＭＳ Ｐゴシック" pitchFamily="-102" charset="-128"/>
                <a:cs typeface="Arial" panose="020B0604020202020204" pitchFamily="34" charset="0"/>
              </a:rPr>
              <a:t>Guitar string</a:t>
            </a:r>
          </a:p>
          <a:p>
            <a:pPr eaLnBrk="1" hangingPunct="1"/>
            <a:r>
              <a:rPr lang="en-US" sz="3800" dirty="0">
                <a:latin typeface="Arial" panose="020B0604020202020204" pitchFamily="34" charset="0"/>
                <a:ea typeface="ＭＳ Ｐゴシック" pitchFamily="-102" charset="-128"/>
                <a:cs typeface="Arial" panose="020B0604020202020204" pitchFamily="34" charset="0"/>
              </a:rPr>
              <a:t>Slinky</a:t>
            </a:r>
          </a:p>
          <a:p>
            <a:pPr eaLnBrk="1" hangingPunct="1"/>
            <a:r>
              <a:rPr lang="en-US" sz="3800" dirty="0">
                <a:latin typeface="Arial" panose="020B0604020202020204" pitchFamily="34" charset="0"/>
                <a:ea typeface="ＭＳ Ｐゴシック" pitchFamily="-102" charset="-128"/>
                <a:cs typeface="Arial" panose="020B0604020202020204" pitchFamily="34" charset="0"/>
              </a:rPr>
              <a:t>Flag waving in the wind</a:t>
            </a:r>
          </a:p>
          <a:p>
            <a:pPr eaLnBrk="1" hangingPunct="1"/>
            <a:r>
              <a:rPr lang="en-US" sz="3800" dirty="0">
                <a:latin typeface="Arial" panose="020B0604020202020204" pitchFamily="34" charset="0"/>
                <a:ea typeface="ＭＳ Ｐゴシック" pitchFamily="-102" charset="-128"/>
                <a:cs typeface="Arial" panose="020B0604020202020204" pitchFamily="34" charset="0"/>
              </a:rPr>
              <a:t>Sound wave</a:t>
            </a:r>
          </a:p>
          <a:p>
            <a:pPr eaLnBrk="1" hangingPunct="1"/>
            <a:r>
              <a:rPr lang="en-US" sz="3800" dirty="0">
                <a:latin typeface="Arial" panose="020B0604020202020204" pitchFamily="34" charset="0"/>
                <a:ea typeface="ＭＳ Ｐゴシック" pitchFamily="-102" charset="-128"/>
                <a:cs typeface="Arial" panose="020B0604020202020204" pitchFamily="34" charset="0"/>
              </a:rPr>
              <a:t>Shaking a rope</a:t>
            </a:r>
          </a:p>
          <a:p>
            <a:pPr eaLnBrk="1" hangingPunct="1"/>
            <a:r>
              <a:rPr lang="en-US" sz="3800" dirty="0">
                <a:latin typeface="Arial" panose="020B0604020202020204" pitchFamily="34" charset="0"/>
                <a:ea typeface="ＭＳ Ｐゴシック" pitchFamily="-102" charset="-128"/>
                <a:cs typeface="Arial" panose="020B0604020202020204" pitchFamily="34" charset="0"/>
              </a:rPr>
              <a:t>Water wave</a:t>
            </a:r>
          </a:p>
          <a:p>
            <a:pPr eaLnBrk="1" hangingPunct="1">
              <a:buFont typeface="Georgia" pitchFamily="-102" charset="0"/>
              <a:buNone/>
            </a:pPr>
            <a:endParaRPr lang="en-US" dirty="0">
              <a:ea typeface="ＭＳ Ｐゴシック" pitchFamily="-102" charset="-128"/>
            </a:endParaRPr>
          </a:p>
        </p:txBody>
      </p:sp>
      <p:pic>
        <p:nvPicPr>
          <p:cNvPr id="14340" name="Picture 3" descr="mavericks-big-wave-surfing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9177" y="1676400"/>
            <a:ext cx="447482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807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Wave?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800600"/>
          </a:xfrm>
        </p:spPr>
        <p:txBody>
          <a:bodyPr/>
          <a:lstStyle/>
          <a:p>
            <a:r>
              <a:rPr lang="en-US" sz="3600" b="1" dirty="0" smtClean="0"/>
              <a:t>A </a:t>
            </a:r>
            <a:r>
              <a:rPr lang="en-US" sz="3600" b="1" i="1" dirty="0" smtClean="0">
                <a:solidFill>
                  <a:srgbClr val="0261CA"/>
                </a:solidFill>
              </a:rPr>
              <a:t>wave </a:t>
            </a:r>
            <a:r>
              <a:rPr lang="en-US" sz="3600" b="1" dirty="0" smtClean="0"/>
              <a:t>is an oscillation that travels from one place to another</a:t>
            </a:r>
          </a:p>
          <a:p>
            <a:pPr lvl="1"/>
            <a:r>
              <a:rPr lang="en-US" sz="2800" b="1" dirty="0" smtClean="0"/>
              <a:t>Oscillation: back and forth motion</a:t>
            </a:r>
          </a:p>
          <a:p>
            <a:r>
              <a:rPr lang="en-US" sz="3200" b="1" dirty="0" smtClean="0"/>
              <a:t>Carry information and energy over great distance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r="66882"/>
          <a:stretch>
            <a:fillRect/>
          </a:stretch>
        </p:blipFill>
        <p:spPr bwMode="auto">
          <a:xfrm>
            <a:off x="0" y="4649787"/>
            <a:ext cx="29337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 l="33118" r="33334"/>
          <a:stretch>
            <a:fillRect/>
          </a:stretch>
        </p:blipFill>
        <p:spPr bwMode="auto">
          <a:xfrm>
            <a:off x="3009900" y="4649787"/>
            <a:ext cx="29718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/>
          <a:srcRect l="66237" r="3011"/>
          <a:stretch>
            <a:fillRect/>
          </a:stretch>
        </p:blipFill>
        <p:spPr bwMode="auto">
          <a:xfrm>
            <a:off x="6172200" y="4649787"/>
            <a:ext cx="272415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382000" cy="1069975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102" charset="-128"/>
              </a:rPr>
              <a:t>II. Mechanical Waves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676400"/>
            <a:ext cx="4041775" cy="457200"/>
          </a:xfrm>
        </p:spPr>
        <p:txBody>
          <a:bodyPr>
            <a:noAutofit/>
          </a:bodyPr>
          <a:lstStyle/>
          <a:p>
            <a:pPr marL="44450" algn="ctr" eaLnBrk="1" hangingPunct="1"/>
            <a:r>
              <a:rPr lang="en-US" sz="3200" dirty="0">
                <a:solidFill>
                  <a:srgbClr val="3F3F3F"/>
                </a:solidFill>
                <a:latin typeface="Arial" panose="020B0604020202020204" pitchFamily="34" charset="0"/>
                <a:ea typeface="ＭＳ Ｐゴシック" pitchFamily="-102" charset="-128"/>
                <a:cs typeface="Arial" panose="020B0604020202020204" pitchFamily="34" charset="0"/>
              </a:rPr>
              <a:t>Longitudinal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4400" y="1676400"/>
            <a:ext cx="4041775" cy="457200"/>
          </a:xfrm>
        </p:spPr>
        <p:txBody>
          <a:bodyPr>
            <a:noAutofit/>
          </a:bodyPr>
          <a:lstStyle/>
          <a:p>
            <a:pPr marL="44450" algn="ctr" eaLnBrk="1" hangingPunct="1"/>
            <a:r>
              <a:rPr lang="en-US" sz="3200" dirty="0">
                <a:solidFill>
                  <a:srgbClr val="3F3F3F"/>
                </a:solidFill>
                <a:latin typeface="Arial" panose="020B0604020202020204" pitchFamily="34" charset="0"/>
                <a:ea typeface="ＭＳ Ｐゴシック" pitchFamily="-102" charset="-128"/>
                <a:cs typeface="Arial" panose="020B0604020202020204" pitchFamily="34" charset="0"/>
              </a:rPr>
              <a:t>Transverse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286000"/>
            <a:ext cx="4041775" cy="3886200"/>
          </a:xfrm>
        </p:spPr>
        <p:txBody>
          <a:bodyPr/>
          <a:lstStyle/>
          <a:p>
            <a:pPr eaLnBrk="1" hangingPunct="1"/>
            <a:r>
              <a:rPr lang="en-US" sz="3600" dirty="0">
                <a:ea typeface="ＭＳ Ｐゴシック" pitchFamily="-102" charset="-128"/>
              </a:rPr>
              <a:t>Slinky</a:t>
            </a:r>
          </a:p>
          <a:p>
            <a:pPr eaLnBrk="1" hangingPunct="1"/>
            <a:r>
              <a:rPr lang="en-US" sz="3600" dirty="0">
                <a:ea typeface="ＭＳ Ｐゴシック" pitchFamily="-102" charset="-128"/>
              </a:rPr>
              <a:t>Sound wave</a:t>
            </a:r>
          </a:p>
          <a:p>
            <a:pPr eaLnBrk="1" hangingPunct="1"/>
            <a:r>
              <a:rPr lang="en-US" sz="3600" dirty="0">
                <a:ea typeface="ＭＳ Ｐゴシック" pitchFamily="-102" charset="-128"/>
              </a:rPr>
              <a:t>Water wave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4191000" cy="38862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 dirty="0">
                <a:ea typeface="ＭＳ Ｐゴシック" pitchFamily="-102" charset="-128"/>
              </a:rPr>
              <a:t>A wave at a ball game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>
                <a:ea typeface="ＭＳ Ｐゴシック" pitchFamily="-102" charset="-128"/>
              </a:rPr>
              <a:t>Guitar string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>
                <a:ea typeface="ＭＳ Ｐゴシック" pitchFamily="-102" charset="-128"/>
              </a:rPr>
              <a:t>Flag waving in the wind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>
                <a:ea typeface="ＭＳ Ｐゴシック" pitchFamily="-102" charset="-128"/>
              </a:rPr>
              <a:t>Shaking a rope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>
                <a:ea typeface="ＭＳ Ｐゴシック" pitchFamily="-102" charset="-128"/>
              </a:rPr>
              <a:t>Water wave</a:t>
            </a:r>
          </a:p>
        </p:txBody>
      </p:sp>
    </p:spTree>
    <p:extLst>
      <p:ext uri="{BB962C8B-B14F-4D97-AF65-F5344CB8AC3E}">
        <p14:creationId xmlns:p14="http://schemas.microsoft.com/office/powerpoint/2010/main" val="58243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229600" cy="1066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sz="4800" dirty="0">
                <a:latin typeface="Arial" panose="020B0604020202020204" pitchFamily="34" charset="0"/>
                <a:ea typeface="ＭＳ Ｐゴシック" pitchFamily="-102" charset="-128"/>
                <a:cs typeface="Arial" panose="020B0604020202020204" pitchFamily="34" charset="0"/>
              </a:rPr>
              <a:t>Electromagnetic </a:t>
            </a:r>
            <a:r>
              <a:rPr lang="en-US" sz="4800" dirty="0" smtClean="0">
                <a:latin typeface="Arial" panose="020B0604020202020204" pitchFamily="34" charset="0"/>
                <a:ea typeface="ＭＳ Ｐゴシック" pitchFamily="-102" charset="-128"/>
                <a:cs typeface="Arial" panose="020B0604020202020204" pitchFamily="34" charset="0"/>
              </a:rPr>
              <a:t>Waves</a:t>
            </a:r>
            <a:r>
              <a:rPr lang="en-US" dirty="0" smtClean="0">
                <a:latin typeface="Arial" panose="020B0604020202020204" pitchFamily="34" charset="0"/>
                <a:ea typeface="ＭＳ Ｐゴシック" pitchFamily="-102" charset="-128"/>
                <a:cs typeface="Arial" panose="020B0604020202020204" pitchFamily="34" charset="0"/>
              </a:rPr>
              <a:t>	</a:t>
            </a:r>
            <a:r>
              <a:rPr lang="en-US" sz="3200" dirty="0" smtClean="0">
                <a:latin typeface="Arial" panose="020B0604020202020204" pitchFamily="34" charset="0"/>
                <a:ea typeface="ＭＳ Ｐゴシック" pitchFamily="-102" charset="-128"/>
                <a:cs typeface="Arial" panose="020B0604020202020204" pitchFamily="34" charset="0"/>
              </a:rPr>
              <a:t>Includes </a:t>
            </a:r>
            <a:r>
              <a:rPr lang="en-US" sz="3200" dirty="0">
                <a:latin typeface="Arial" panose="020B0604020202020204" pitchFamily="34" charset="0"/>
                <a:ea typeface="ＭＳ Ｐゴシック" pitchFamily="-102" charset="-128"/>
                <a:cs typeface="Arial" panose="020B0604020202020204" pitchFamily="34" charset="0"/>
              </a:rPr>
              <a:t>microwaves, radio 	waves and light waves </a:t>
            </a:r>
          </a:p>
        </p:txBody>
      </p:sp>
      <p:pic>
        <p:nvPicPr>
          <p:cNvPr id="16387" name="Content Placeholder 3" descr="light_Spectrum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28800" y="2145195"/>
            <a:ext cx="5562600" cy="4712806"/>
          </a:xfrm>
        </p:spPr>
      </p:pic>
    </p:spTree>
    <p:extLst>
      <p:ext uri="{BB962C8B-B14F-4D97-AF65-F5344CB8AC3E}">
        <p14:creationId xmlns:p14="http://schemas.microsoft.com/office/powerpoint/2010/main" val="139344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915400" cy="1066800"/>
          </a:xfrm>
        </p:spPr>
        <p:txBody>
          <a:bodyPr/>
          <a:lstStyle/>
          <a:p>
            <a:r>
              <a:rPr lang="en-US" dirty="0">
                <a:ea typeface="ＭＳ Ｐゴシック" pitchFamily="-102" charset="-128"/>
              </a:rPr>
              <a:t>Word of the Day: </a:t>
            </a:r>
            <a:r>
              <a:rPr lang="en-US" b="1" dirty="0">
                <a:ea typeface="ＭＳ Ｐゴシック" pitchFamily="-102" charset="-128"/>
              </a:rPr>
              <a:t>Compression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sz="3600" b="1" dirty="0">
                <a:ea typeface="ＭＳ Ｐゴシック" pitchFamily="-102" charset="-128"/>
              </a:rPr>
              <a:t>Squeeze or decrease in size </a:t>
            </a:r>
          </a:p>
          <a:p>
            <a:endParaRPr lang="en-US" dirty="0">
              <a:ea typeface="ＭＳ Ｐゴシック" pitchFamily="-102" charset="-128"/>
            </a:endParaRPr>
          </a:p>
          <a:p>
            <a:pPr>
              <a:buFont typeface="Georgia" pitchFamily="-102" charset="0"/>
              <a:buNone/>
            </a:pPr>
            <a:endParaRPr lang="en-US" dirty="0">
              <a:ea typeface="ＭＳ Ｐゴシック" pitchFamily="-102" charset="-128"/>
            </a:endParaRPr>
          </a:p>
          <a:p>
            <a:pPr>
              <a:buFont typeface="Georgia" pitchFamily="-102" charset="0"/>
              <a:buNone/>
            </a:pPr>
            <a:endParaRPr lang="en-US" dirty="0">
              <a:ea typeface="ＭＳ Ｐゴシック" pitchFamily="-102" charset="-128"/>
            </a:endParaRPr>
          </a:p>
          <a:p>
            <a:pPr>
              <a:buFont typeface="Georgia" pitchFamily="-102" charset="0"/>
              <a:buNone/>
            </a:pPr>
            <a:endParaRPr lang="en-US" dirty="0">
              <a:ea typeface="ＭＳ Ｐゴシック" pitchFamily="-102" charset="-128"/>
            </a:endParaRPr>
          </a:p>
          <a:p>
            <a:pPr>
              <a:buFont typeface="Georgia" pitchFamily="-102" charset="0"/>
              <a:buNone/>
            </a:pPr>
            <a:endParaRPr lang="en-US" dirty="0">
              <a:ea typeface="ＭＳ Ｐゴシック" pitchFamily="-102" charset="-128"/>
            </a:endParaRPr>
          </a:p>
          <a:p>
            <a:pPr>
              <a:buFont typeface="Georgia" pitchFamily="-102" charset="0"/>
              <a:buNone/>
            </a:pPr>
            <a:endParaRPr lang="en-US" b="1" dirty="0">
              <a:ea typeface="ＭＳ Ｐゴシック" pitchFamily="-102" charset="-128"/>
            </a:endParaRPr>
          </a:p>
          <a:p>
            <a:pPr>
              <a:buFont typeface="Georgia" pitchFamily="-102" charset="0"/>
              <a:buNone/>
            </a:pPr>
            <a:r>
              <a:rPr lang="en-US" sz="3500" b="1" dirty="0">
                <a:latin typeface="Arial" panose="020B0604020202020204" pitchFamily="34" charset="0"/>
                <a:ea typeface="ＭＳ Ｐゴシック" pitchFamily="-102" charset="-128"/>
                <a:cs typeface="Arial" panose="020B0604020202020204" pitchFamily="34" charset="0"/>
              </a:rPr>
              <a:t>Complete the </a:t>
            </a:r>
            <a:r>
              <a:rPr lang="en-US" sz="3500" b="1" dirty="0" err="1">
                <a:latin typeface="Arial" panose="020B0604020202020204" pitchFamily="34" charset="0"/>
                <a:ea typeface="ＭＳ Ｐゴシック" pitchFamily="-102" charset="-128"/>
                <a:cs typeface="Arial" panose="020B0604020202020204" pitchFamily="34" charset="0"/>
              </a:rPr>
              <a:t>Frayer</a:t>
            </a:r>
            <a:r>
              <a:rPr lang="en-US" sz="3500" b="1" dirty="0">
                <a:latin typeface="Arial" panose="020B0604020202020204" pitchFamily="34" charset="0"/>
                <a:ea typeface="ＭＳ Ｐゴシック" pitchFamily="-102" charset="-128"/>
                <a:cs typeface="Arial" panose="020B0604020202020204" pitchFamily="34" charset="0"/>
              </a:rPr>
              <a:t> model for your word of the day! </a:t>
            </a:r>
          </a:p>
        </p:txBody>
      </p:sp>
      <p:pic>
        <p:nvPicPr>
          <p:cNvPr id="1741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8550" y="2514600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35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2819400" y="1752600"/>
          <a:ext cx="5897563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9" name="Picture" r:id="rId4" imgW="5087112" imgH="4002024" progId="Word.Picture.8">
                  <p:embed/>
                </p:oleObj>
              </mc:Choice>
              <mc:Fallback>
                <p:oleObj name="Picture" r:id="rId4" imgW="5087112" imgH="4002024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332" r="30515" b="39314"/>
                      <a:stretch>
                        <a:fillRect/>
                      </a:stretch>
                    </p:blipFill>
                    <p:spPr bwMode="auto">
                      <a:xfrm>
                        <a:off x="2819400" y="1752600"/>
                        <a:ext cx="5897563" cy="396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52400" y="609600"/>
            <a:ext cx="2819400" cy="576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endParaRPr lang="en-US" sz="2400" dirty="0">
              <a:ea typeface="ＭＳ Ｐゴシック" pitchFamily="-102" charset="-128"/>
              <a:cs typeface="ＭＳ Ｐゴシック" pitchFamily="-102" charset="-128"/>
            </a:endParaRPr>
          </a:p>
          <a:p>
            <a:pPr eaLnBrk="0" hangingPunct="0"/>
            <a:endParaRPr lang="en-US" sz="2400" dirty="0">
              <a:ea typeface="ＭＳ Ｐゴシック" pitchFamily="-102" charset="-128"/>
              <a:cs typeface="ＭＳ Ｐゴシック" pitchFamily="-102" charset="-128"/>
            </a:endParaRPr>
          </a:p>
          <a:p>
            <a:pPr eaLnBrk="0" hangingPunct="0"/>
            <a:endParaRPr lang="en-US" sz="2000" dirty="0">
              <a:ea typeface="ＭＳ Ｐゴシック" pitchFamily="-102" charset="-128"/>
              <a:cs typeface="ＭＳ Ｐゴシック" pitchFamily="-102" charset="-128"/>
            </a:endParaRPr>
          </a:p>
          <a:p>
            <a:pPr eaLnBrk="0" hangingPunct="0"/>
            <a:r>
              <a:rPr lang="en-US" sz="2800" dirty="0">
                <a:latin typeface="Arial" panose="020B0604020202020204" pitchFamily="34" charset="0"/>
                <a:ea typeface="ＭＳ Ｐゴシック" pitchFamily="-102" charset="-128"/>
                <a:cs typeface="Arial" panose="020B0604020202020204" pitchFamily="34" charset="0"/>
              </a:rPr>
              <a:t>Which arrow(s) have the same length as the wave’s </a:t>
            </a:r>
            <a:r>
              <a:rPr lang="en-US" sz="2800" u="sng" dirty="0">
                <a:latin typeface="Arial" panose="020B0604020202020204" pitchFamily="34" charset="0"/>
                <a:ea typeface="ＭＳ Ｐゴシック" pitchFamily="-102" charset="-128"/>
                <a:cs typeface="Arial" panose="020B0604020202020204" pitchFamily="34" charset="0"/>
              </a:rPr>
              <a:t>amplitude</a:t>
            </a:r>
            <a:r>
              <a:rPr lang="en-US" sz="2800" dirty="0">
                <a:latin typeface="Arial" panose="020B0604020202020204" pitchFamily="34" charset="0"/>
                <a:ea typeface="ＭＳ Ｐゴシック" pitchFamily="-102" charset="-128"/>
                <a:cs typeface="Arial" panose="020B0604020202020204" pitchFamily="34" charset="0"/>
              </a:rPr>
              <a:t>?</a:t>
            </a:r>
          </a:p>
          <a:p>
            <a:pPr eaLnBrk="0" hangingPunct="0"/>
            <a:r>
              <a:rPr lang="en-US" sz="2800" dirty="0">
                <a:latin typeface="Arial" panose="020B0604020202020204" pitchFamily="34" charset="0"/>
                <a:ea typeface="ＭＳ Ｐゴシック" pitchFamily="-102" charset="-128"/>
                <a:cs typeface="Arial" panose="020B0604020202020204" pitchFamily="34" charset="0"/>
              </a:rPr>
              <a:t>Which arrow (s) have the same length as the wave’s </a:t>
            </a:r>
            <a:r>
              <a:rPr lang="en-US" sz="2800" u="sng" dirty="0">
                <a:latin typeface="Arial" panose="020B0604020202020204" pitchFamily="34" charset="0"/>
                <a:ea typeface="ＭＳ Ｐゴシック" pitchFamily="-102" charset="-128"/>
                <a:cs typeface="Arial" panose="020B0604020202020204" pitchFamily="34" charset="0"/>
              </a:rPr>
              <a:t>wavelength</a:t>
            </a:r>
            <a:r>
              <a:rPr lang="en-US" sz="2800" dirty="0">
                <a:latin typeface="Arial" panose="020B0604020202020204" pitchFamily="34" charset="0"/>
                <a:ea typeface="ＭＳ Ｐゴシック" pitchFamily="-102" charset="-128"/>
                <a:cs typeface="Arial" panose="020B0604020202020204" pitchFamily="34" charset="0"/>
              </a:rPr>
              <a:t>?</a:t>
            </a:r>
          </a:p>
          <a:p>
            <a:pPr eaLnBrk="0" hangingPunct="0"/>
            <a:endParaRPr lang="en-US" sz="2400" dirty="0">
              <a:ea typeface="ＭＳ Ｐゴシック" pitchFamily="-102" charset="-128"/>
              <a:cs typeface="ＭＳ Ｐゴシック" pitchFamily="-102" charset="-128"/>
            </a:endParaRPr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7696200" y="3962400"/>
            <a:ext cx="457200" cy="1447800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7543800" y="2514600"/>
            <a:ext cx="381000" cy="1447800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609600" y="4270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 dirty="0" smtClean="0">
                <a:solidFill>
                  <a:schemeClr val="tx2"/>
                </a:solidFill>
              </a:rPr>
              <a:t>Fri. Feb. 28 Do Now </a:t>
            </a:r>
            <a:endParaRPr lang="en-US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4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  <p:bldP spid="819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228601"/>
            <a:ext cx="7313613" cy="914399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066800"/>
            <a:ext cx="8686800" cy="4303338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Intentions –</a:t>
            </a:r>
          </a:p>
          <a:p>
            <a:pPr lvl="1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Students will be able to calculate speed of a wave using the formula speed = (wavelength) X (frequency)  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Success Criteria – </a:t>
            </a:r>
          </a:p>
          <a:p>
            <a:pPr lvl="1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We will know we are successful when we can accurately solve for the speed of a wave and understand how wavelength and frequency effect the speed of a wave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>
                <a:ea typeface="+mj-ea"/>
                <a:cs typeface="+mj-cs"/>
              </a:rPr>
              <a:t>Slinky Demo: wavelength and frequency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534400" cy="5105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-111" charset="2"/>
              <a:buChar char="n"/>
              <a:defRPr/>
            </a:pPr>
            <a:r>
              <a:rPr lang="en-US" sz="2800" b="1" dirty="0">
                <a:ea typeface="+mn-ea"/>
                <a:cs typeface="+mn-cs"/>
              </a:rPr>
              <a:t>If we shake the slinky slowly, is the frequency high or low?</a:t>
            </a:r>
          </a:p>
          <a:p>
            <a:pPr eaLnBrk="1" hangingPunct="1">
              <a:lnSpc>
                <a:spcPct val="80000"/>
              </a:lnSpc>
              <a:buFont typeface="Wingdings" pitchFamily="-111" charset="2"/>
              <a:buChar char="n"/>
              <a:defRPr/>
            </a:pPr>
            <a:endParaRPr lang="en-US" sz="2800" b="1" dirty="0"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buFont typeface="Wingdings" pitchFamily="-111" charset="2"/>
              <a:buChar char="n"/>
              <a:defRPr/>
            </a:pPr>
            <a:r>
              <a:rPr lang="en-US" sz="2800" b="1" dirty="0">
                <a:ea typeface="+mn-ea"/>
                <a:cs typeface="+mn-cs"/>
              </a:rPr>
              <a:t>What happens to the wavelength when we shake the slinky slowly?</a:t>
            </a:r>
          </a:p>
          <a:p>
            <a:pPr eaLnBrk="1" hangingPunct="1">
              <a:lnSpc>
                <a:spcPct val="80000"/>
              </a:lnSpc>
              <a:buFont typeface="Wingdings" pitchFamily="-111" charset="2"/>
              <a:buChar char="n"/>
              <a:defRPr/>
            </a:pPr>
            <a:endParaRPr lang="en-US" sz="2800" b="1" dirty="0"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buFont typeface="Wingdings" pitchFamily="-111" charset="2"/>
              <a:buChar char="n"/>
              <a:defRPr/>
            </a:pPr>
            <a:r>
              <a:rPr lang="en-US" sz="2800" b="1" dirty="0">
                <a:ea typeface="+mn-ea"/>
                <a:cs typeface="+mn-cs"/>
              </a:rPr>
              <a:t>If we shake the slinky quickly, is the frequency high or low?</a:t>
            </a:r>
          </a:p>
          <a:p>
            <a:pPr eaLnBrk="1" hangingPunct="1">
              <a:lnSpc>
                <a:spcPct val="80000"/>
              </a:lnSpc>
              <a:buFont typeface="Wingdings" pitchFamily="-111" charset="2"/>
              <a:buChar char="n"/>
              <a:defRPr/>
            </a:pPr>
            <a:endParaRPr lang="en-US" sz="2800" b="1" dirty="0"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buFont typeface="Wingdings" pitchFamily="-111" charset="2"/>
              <a:buChar char="n"/>
              <a:defRPr/>
            </a:pPr>
            <a:r>
              <a:rPr lang="en-US" sz="2800" b="1" dirty="0">
                <a:ea typeface="+mn-ea"/>
                <a:cs typeface="+mn-cs"/>
              </a:rPr>
              <a:t>What happens to the wavelength when we shake the slinky quickly?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Wave Speed…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marL="609600" indent="-609600" eaLnBrk="1" hangingPunct="1">
              <a:buFont typeface="Wingdings" pitchFamily="-111" charset="2"/>
              <a:buNone/>
              <a:defRPr/>
            </a:pPr>
            <a:r>
              <a:rPr lang="en-US" sz="2800" b="1" dirty="0" smtClean="0"/>
              <a:t>	If speed is measured in distance per time, which properties of waves do you think we can use to calculate wave speed?</a:t>
            </a:r>
          </a:p>
          <a:p>
            <a:pPr marL="609600" indent="-609600" eaLnBrk="1" hangingPunct="1">
              <a:buFont typeface="Wingdings" pitchFamily="-111" charset="2"/>
              <a:buChar char="n"/>
              <a:defRPr/>
            </a:pPr>
            <a:endParaRPr lang="en-US" b="1" dirty="0" smtClean="0"/>
          </a:p>
          <a:p>
            <a:pPr marL="609600" indent="-609600" eaLnBrk="1" hangingPunct="1">
              <a:buFont typeface="Wingdings" pitchFamily="-111" charset="2"/>
              <a:buChar char="n"/>
              <a:defRPr/>
            </a:pPr>
            <a:endParaRPr lang="en-US" b="1" dirty="0" smtClean="0"/>
          </a:p>
          <a:p>
            <a:pPr marL="609600" indent="-609600" eaLnBrk="1" hangingPunct="1">
              <a:buFont typeface="Wingdings" pitchFamily="-111" charset="2"/>
              <a:buChar char="n"/>
              <a:defRPr/>
            </a:pPr>
            <a:endParaRPr lang="en-US" b="1" dirty="0" smtClean="0"/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914400" y="3505200"/>
            <a:ext cx="7620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153471"/>
                </a:solidFill>
              </a:rPr>
              <a:t>Wavelength and frequency because they measure distance and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bldLvl="5"/>
      <p:bldP spid="3994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Wave Speed…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9144000" cy="4525963"/>
          </a:xfrm>
        </p:spPr>
        <p:txBody>
          <a:bodyPr/>
          <a:lstStyle/>
          <a:p>
            <a:pPr marL="609600" indent="-609600" eaLnBrk="1" hangingPunct="1">
              <a:buFont typeface="Wingdings" pitchFamily="-111" charset="2"/>
              <a:buNone/>
              <a:defRPr/>
            </a:pPr>
            <a:r>
              <a:rPr lang="en-US" sz="3200" b="1" dirty="0" smtClean="0"/>
              <a:t>What do you think affects how fast waves travel?</a:t>
            </a:r>
          </a:p>
          <a:p>
            <a:pPr marL="609600" indent="-609600" eaLnBrk="1" hangingPunct="1">
              <a:buFont typeface="Wingdings" pitchFamily="-111" charset="2"/>
              <a:buChar char="n"/>
              <a:defRPr/>
            </a:pPr>
            <a:endParaRPr lang="en-US" b="1" dirty="0" smtClean="0"/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1066800" y="2438400"/>
            <a:ext cx="73914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153471"/>
                </a:solidFill>
              </a:rPr>
              <a:t>The </a:t>
            </a:r>
            <a:r>
              <a:rPr lang="en-US" sz="3600" b="1" u="sng" dirty="0">
                <a:solidFill>
                  <a:srgbClr val="153471"/>
                </a:solidFill>
              </a:rPr>
              <a:t>properties</a:t>
            </a:r>
            <a:r>
              <a:rPr lang="en-US" sz="3600" b="1" dirty="0">
                <a:solidFill>
                  <a:srgbClr val="153471"/>
                </a:solidFill>
              </a:rPr>
              <a:t> of the </a:t>
            </a:r>
            <a:r>
              <a:rPr lang="en-US" sz="3600" b="1" u="sng" dirty="0">
                <a:solidFill>
                  <a:srgbClr val="153471"/>
                </a:solidFill>
              </a:rPr>
              <a:t>medium</a:t>
            </a:r>
            <a:r>
              <a:rPr lang="en-US" sz="3600" b="1" dirty="0">
                <a:solidFill>
                  <a:srgbClr val="153471"/>
                </a:solidFill>
              </a:rPr>
              <a:t> (not the wave!) affect how </a:t>
            </a:r>
            <a:r>
              <a:rPr lang="en-US" sz="3600" b="1" u="sng" dirty="0">
                <a:solidFill>
                  <a:srgbClr val="153471"/>
                </a:solidFill>
              </a:rPr>
              <a:t>fast</a:t>
            </a:r>
            <a:r>
              <a:rPr lang="en-US" sz="3600" b="1" dirty="0">
                <a:solidFill>
                  <a:srgbClr val="153471"/>
                </a:solidFill>
              </a:rPr>
              <a:t> waves travel </a:t>
            </a:r>
          </a:p>
          <a:p>
            <a:pPr lvl="1">
              <a:spcBef>
                <a:spcPct val="50000"/>
              </a:spcBef>
              <a:buFont typeface="Arial" pitchFamily="-102" charset="0"/>
              <a:buChar char="•"/>
            </a:pPr>
            <a:r>
              <a:rPr lang="en-US" sz="3200" b="1" dirty="0">
                <a:solidFill>
                  <a:srgbClr val="153471"/>
                </a:solidFill>
              </a:rPr>
              <a:t>if they’re solid, liquid, or gas</a:t>
            </a:r>
          </a:p>
          <a:p>
            <a:pPr lvl="1">
              <a:spcBef>
                <a:spcPct val="50000"/>
              </a:spcBef>
              <a:buFont typeface="Arial" pitchFamily="-102" charset="0"/>
              <a:buChar char="•"/>
            </a:pPr>
            <a:r>
              <a:rPr lang="en-US" sz="3200" b="1" dirty="0">
                <a:solidFill>
                  <a:srgbClr val="153471"/>
                </a:solidFill>
              </a:rPr>
              <a:t>how dense the medium is </a:t>
            </a:r>
          </a:p>
          <a:p>
            <a:pPr lvl="1">
              <a:spcBef>
                <a:spcPct val="50000"/>
              </a:spcBef>
              <a:buFont typeface="Arial" pitchFamily="-102" charset="0"/>
              <a:buChar char="•"/>
            </a:pPr>
            <a:r>
              <a:rPr lang="en-US" sz="3200" b="1" dirty="0">
                <a:solidFill>
                  <a:srgbClr val="153471"/>
                </a:solidFill>
              </a:rPr>
              <a:t>temperature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bldLvl="5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Think about it…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47838"/>
            <a:ext cx="7924800" cy="4303338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-111" charset="2"/>
              <a:buChar char="n"/>
              <a:defRPr/>
            </a:pPr>
            <a:r>
              <a:rPr lang="en-US" sz="3600" b="1" dirty="0">
                <a:ea typeface="+mn-ea"/>
                <a:cs typeface="+mn-cs"/>
              </a:rPr>
              <a:t>As the wavelength of a wave in a uniform medium increases, its speed will _____</a:t>
            </a:r>
            <a:r>
              <a:rPr lang="en-US" sz="3600" b="1" dirty="0" smtClean="0">
                <a:ea typeface="+mn-ea"/>
                <a:cs typeface="+mn-cs"/>
              </a:rPr>
              <a:t>.</a:t>
            </a:r>
          </a:p>
          <a:p>
            <a:pPr eaLnBrk="1" hangingPunct="1">
              <a:buFont typeface="Wingdings" pitchFamily="-111" charset="2"/>
              <a:buChar char="n"/>
              <a:defRPr/>
            </a:pPr>
            <a:r>
              <a:rPr lang="en-US" sz="3600" b="1" dirty="0">
                <a:ea typeface="+mn-ea"/>
                <a:cs typeface="+mn-cs"/>
              </a:rPr>
              <a:t>a. decrease</a:t>
            </a:r>
          </a:p>
          <a:p>
            <a:pPr eaLnBrk="1" hangingPunct="1">
              <a:buFont typeface="Wingdings" pitchFamily="-111" charset="2"/>
              <a:buChar char="n"/>
              <a:defRPr/>
            </a:pPr>
            <a:r>
              <a:rPr lang="en-US" sz="3600" b="1" dirty="0" err="1">
                <a:ea typeface="+mn-ea"/>
                <a:cs typeface="+mn-cs"/>
              </a:rPr>
              <a:t>b</a:t>
            </a:r>
            <a:r>
              <a:rPr lang="en-US" sz="3600" b="1" dirty="0">
                <a:ea typeface="+mn-ea"/>
                <a:cs typeface="+mn-cs"/>
              </a:rPr>
              <a:t>. increase</a:t>
            </a:r>
          </a:p>
          <a:p>
            <a:pPr eaLnBrk="1" hangingPunct="1">
              <a:buFont typeface="Wingdings" pitchFamily="-111" charset="2"/>
              <a:buChar char="n"/>
              <a:defRPr/>
            </a:pPr>
            <a:r>
              <a:rPr lang="en-US" sz="3600" b="1" dirty="0" err="1">
                <a:ea typeface="+mn-ea"/>
                <a:cs typeface="+mn-cs"/>
              </a:rPr>
              <a:t>c</a:t>
            </a:r>
            <a:r>
              <a:rPr lang="en-US" sz="3600" b="1" dirty="0">
                <a:ea typeface="+mn-ea"/>
                <a:cs typeface="+mn-cs"/>
              </a:rPr>
              <a:t>. remain the same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Check Your Understanding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-111" charset="2"/>
              <a:buChar char="n"/>
              <a:defRPr/>
            </a:pPr>
            <a:r>
              <a:rPr lang="en-US" sz="3600" b="1" dirty="0">
                <a:ea typeface="+mn-ea"/>
                <a:cs typeface="+mn-cs"/>
              </a:rPr>
              <a:t>As the wavelength of a wave in a uniform medium increases, its frequency will _____</a:t>
            </a:r>
            <a:r>
              <a:rPr lang="en-US" sz="3600" b="1" dirty="0" smtClean="0">
                <a:ea typeface="+mn-ea"/>
                <a:cs typeface="+mn-cs"/>
              </a:rPr>
              <a:t>.</a:t>
            </a:r>
          </a:p>
          <a:p>
            <a:pPr eaLnBrk="1" hangingPunct="1">
              <a:buFont typeface="Wingdings" pitchFamily="-111" charset="2"/>
              <a:buChar char="n"/>
              <a:defRPr/>
            </a:pPr>
            <a:r>
              <a:rPr lang="en-US" sz="3600" b="1" dirty="0">
                <a:ea typeface="+mn-ea"/>
                <a:cs typeface="+mn-cs"/>
              </a:rPr>
              <a:t>a. decrease</a:t>
            </a:r>
          </a:p>
          <a:p>
            <a:pPr eaLnBrk="1" hangingPunct="1">
              <a:buFont typeface="Wingdings" pitchFamily="-111" charset="2"/>
              <a:buChar char="n"/>
              <a:defRPr/>
            </a:pPr>
            <a:r>
              <a:rPr lang="en-US" sz="3600" b="1" dirty="0" err="1">
                <a:ea typeface="+mn-ea"/>
                <a:cs typeface="+mn-cs"/>
              </a:rPr>
              <a:t>b</a:t>
            </a:r>
            <a:r>
              <a:rPr lang="en-US" sz="3600" b="1" dirty="0">
                <a:ea typeface="+mn-ea"/>
                <a:cs typeface="+mn-cs"/>
              </a:rPr>
              <a:t>. increase</a:t>
            </a:r>
          </a:p>
          <a:p>
            <a:pPr eaLnBrk="1" hangingPunct="1">
              <a:buFont typeface="Wingdings" pitchFamily="-111" charset="2"/>
              <a:buChar char="n"/>
              <a:defRPr/>
            </a:pPr>
            <a:r>
              <a:rPr lang="en-US" sz="3600" b="1" dirty="0" err="1">
                <a:ea typeface="+mn-ea"/>
                <a:cs typeface="+mn-cs"/>
              </a:rPr>
              <a:t>c</a:t>
            </a:r>
            <a:r>
              <a:rPr lang="en-US" sz="3600" b="1" dirty="0">
                <a:ea typeface="+mn-ea"/>
                <a:cs typeface="+mn-cs"/>
              </a:rPr>
              <a:t>. remain the same</a:t>
            </a:r>
            <a:endParaRPr lang="en-US" b="1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738188" y="685800"/>
            <a:ext cx="7720012" cy="497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/>
              <a:t>A </a:t>
            </a:r>
            <a:r>
              <a:rPr lang="en-US" sz="3600" dirty="0"/>
              <a:t>wave does NOT carry matter with it! It just moves the matter as it goes through it. </a:t>
            </a:r>
          </a:p>
          <a:p>
            <a:pPr>
              <a:spcBef>
                <a:spcPct val="50000"/>
              </a:spcBef>
            </a:pPr>
            <a:endParaRPr lang="en-US" sz="3600" dirty="0"/>
          </a:p>
        </p:txBody>
      </p:sp>
      <p:pic>
        <p:nvPicPr>
          <p:cNvPr id="5123" name="Picture 7" descr="C:\Users\denise.CARLSON-MOBILE\AppData\Local\Microsoft\Windows\Temporary Internet Files\Content.IE5\XTMIMZAJ\MP900400481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2514600"/>
            <a:ext cx="390207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6" descr="C:\Users\denise.CARLSON-MOBILE\AppData\Local\Microsoft\Windows\Temporary Internet Files\Content.IE5\XTMIMZAJ\MP900442882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2895600"/>
            <a:ext cx="156368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Calculating Wave Speed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>
              <a:buFont typeface="Wingdings" pitchFamily="-111" charset="2"/>
              <a:buChar char="n"/>
              <a:defRPr/>
            </a:pPr>
            <a:r>
              <a:rPr lang="en-US" dirty="0">
                <a:ea typeface="+mn-ea"/>
                <a:cs typeface="+mn-cs"/>
              </a:rPr>
              <a:t>The “wave equation” is:</a:t>
            </a:r>
          </a:p>
          <a:p>
            <a:pPr eaLnBrk="1" hangingPunct="1">
              <a:buFont typeface="Wingdings" pitchFamily="-111" charset="2"/>
              <a:buChar char="n"/>
              <a:defRPr/>
            </a:pPr>
            <a:endParaRPr lang="en-US" dirty="0">
              <a:ea typeface="+mn-ea"/>
              <a:cs typeface="+mn-cs"/>
            </a:endParaRPr>
          </a:p>
          <a:p>
            <a:pPr eaLnBrk="1" hangingPunct="1">
              <a:buFont typeface="Wingdings" pitchFamily="-111" charset="2"/>
              <a:buChar char="n"/>
              <a:defRPr/>
            </a:pPr>
            <a:endParaRPr lang="en-US" dirty="0">
              <a:ea typeface="+mn-ea"/>
              <a:cs typeface="+mn-cs"/>
            </a:endParaRPr>
          </a:p>
          <a:p>
            <a:pPr eaLnBrk="1" hangingPunct="1">
              <a:buFont typeface="Wingdings" pitchFamily="-111" charset="2"/>
              <a:buChar char="n"/>
              <a:defRPr/>
            </a:pPr>
            <a:endParaRPr lang="en-US" dirty="0">
              <a:ea typeface="+mn-ea"/>
              <a:cs typeface="+mn-cs"/>
            </a:endParaRPr>
          </a:p>
          <a:p>
            <a:pPr eaLnBrk="1" hangingPunct="1">
              <a:buFont typeface="Wingdings" pitchFamily="-111" charset="2"/>
              <a:buNone/>
              <a:defRPr/>
            </a:pPr>
            <a:r>
              <a:rPr lang="en-US" dirty="0">
                <a:ea typeface="+mn-ea"/>
                <a:cs typeface="+mn-cs"/>
              </a:rPr>
              <a:t>Where 	</a:t>
            </a:r>
            <a:r>
              <a:rPr lang="en-US" sz="3600" dirty="0" err="1">
                <a:ea typeface="+mn-ea"/>
                <a:cs typeface="+mn-cs"/>
              </a:rPr>
              <a:t>v</a:t>
            </a:r>
            <a:r>
              <a:rPr lang="en-US" sz="3600" dirty="0">
                <a:ea typeface="+mn-ea"/>
                <a:cs typeface="+mn-cs"/>
              </a:rPr>
              <a:t> = _</a:t>
            </a:r>
            <a:r>
              <a:rPr lang="en-US" sz="3600" dirty="0">
                <a:solidFill>
                  <a:srgbClr val="153471"/>
                </a:solidFill>
                <a:ea typeface="+mn-ea"/>
                <a:cs typeface="+mn-cs"/>
              </a:rPr>
              <a:t>_______________________</a:t>
            </a:r>
          </a:p>
          <a:p>
            <a:pPr eaLnBrk="1" hangingPunct="1">
              <a:buFont typeface="Wingdings" pitchFamily="-111" charset="2"/>
              <a:buNone/>
              <a:defRPr/>
            </a:pPr>
            <a:r>
              <a:rPr lang="en-US" sz="3600" dirty="0">
                <a:ea typeface="+mn-ea"/>
                <a:cs typeface="+mn-cs"/>
              </a:rPr>
              <a:t>			</a:t>
            </a:r>
            <a:r>
              <a:rPr lang="en-US" sz="3600" dirty="0" err="1">
                <a:ea typeface="+mn-ea"/>
                <a:cs typeface="+mn-cs"/>
              </a:rPr>
              <a:t>ƒ</a:t>
            </a:r>
            <a:r>
              <a:rPr lang="en-US" sz="3600" dirty="0">
                <a:ea typeface="+mn-ea"/>
                <a:cs typeface="+mn-cs"/>
              </a:rPr>
              <a:t> = ________________________</a:t>
            </a:r>
          </a:p>
          <a:p>
            <a:pPr eaLnBrk="1" hangingPunct="1">
              <a:buFont typeface="Wingdings" pitchFamily="-111" charset="2"/>
              <a:buNone/>
              <a:defRPr/>
            </a:pPr>
            <a:r>
              <a:rPr lang="en-US" sz="3600" dirty="0">
                <a:ea typeface="+mn-ea"/>
                <a:cs typeface="+mn-cs"/>
              </a:rPr>
              <a:t>			</a:t>
            </a:r>
            <a:r>
              <a:rPr lang="en-US" sz="3600" dirty="0" err="1">
                <a:ea typeface="+mn-ea"/>
                <a:cs typeface="+mn-cs"/>
              </a:rPr>
              <a:t>λ</a:t>
            </a:r>
            <a:r>
              <a:rPr lang="en-US" sz="3600" dirty="0">
                <a:ea typeface="+mn-ea"/>
                <a:cs typeface="+mn-cs"/>
              </a:rPr>
              <a:t> = ________________________</a:t>
            </a: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2667000" y="3761983"/>
            <a:ext cx="495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153471"/>
                </a:solidFill>
              </a:rPr>
              <a:t>Wave speed or velocity in </a:t>
            </a:r>
            <a:r>
              <a:rPr lang="en-US" sz="2800" b="1" dirty="0" err="1">
                <a:solidFill>
                  <a:srgbClr val="153471"/>
                </a:solidFill>
              </a:rPr>
              <a:t>m/s</a:t>
            </a:r>
            <a:endParaRPr lang="en-US" sz="2800" b="1" dirty="0">
              <a:solidFill>
                <a:srgbClr val="153471"/>
              </a:solidFill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276600" y="4419600"/>
            <a:ext cx="495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153471"/>
                </a:solidFill>
              </a:rPr>
              <a:t>Frequency in Hz</a:t>
            </a: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3429000" y="5128038"/>
            <a:ext cx="495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153471"/>
                </a:solidFill>
              </a:rPr>
              <a:t>Wavelength in meters (</a:t>
            </a:r>
            <a:r>
              <a:rPr lang="en-US" sz="2800" b="1" dirty="0" err="1">
                <a:solidFill>
                  <a:srgbClr val="153471"/>
                </a:solidFill>
              </a:rPr>
              <a:t>m</a:t>
            </a:r>
            <a:r>
              <a:rPr lang="en-US" sz="2800" b="1" dirty="0">
                <a:solidFill>
                  <a:srgbClr val="153471"/>
                </a:solidFill>
              </a:rPr>
              <a:t>)</a:t>
            </a:r>
          </a:p>
        </p:txBody>
      </p:sp>
      <p:pic>
        <p:nvPicPr>
          <p:cNvPr id="20487" name="Picture 7" descr="Screen Shot 2013-01-31 at 6.14.17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514600"/>
            <a:ext cx="76311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 Mar. 3 Do Now: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Calculate the speed of a wave that has a frequency of 25 Hz and a wavelength of 3 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3153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Solving for Frequency and Wavelength: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514600"/>
            <a:ext cx="8763000" cy="3611563"/>
          </a:xfrm>
        </p:spPr>
        <p:txBody>
          <a:bodyPr/>
          <a:lstStyle/>
          <a:p>
            <a:pPr>
              <a:buFont typeface="Wingdings" pitchFamily="-111" charset="2"/>
              <a:buChar char="n"/>
              <a:defRPr/>
            </a:pPr>
            <a:r>
              <a:rPr lang="en-US" sz="4400" b="1" dirty="0" smtClean="0">
                <a:ea typeface="+mn-ea"/>
                <a:cs typeface="+mn-cs"/>
              </a:rPr>
              <a:t>Frequency = Speed ÷ Wavelength</a:t>
            </a:r>
          </a:p>
          <a:p>
            <a:pPr>
              <a:buFont typeface="Wingdings" pitchFamily="-111" charset="2"/>
              <a:buNone/>
              <a:defRPr/>
            </a:pPr>
            <a:r>
              <a:rPr lang="en-US" sz="4400" b="1" dirty="0" smtClean="0">
                <a:ea typeface="+mn-ea"/>
                <a:cs typeface="+mn-cs"/>
              </a:rPr>
              <a:t> </a:t>
            </a:r>
          </a:p>
          <a:p>
            <a:pPr>
              <a:buFont typeface="Wingdings" pitchFamily="-111" charset="2"/>
              <a:buChar char="n"/>
              <a:defRPr/>
            </a:pPr>
            <a:r>
              <a:rPr lang="en-US" sz="4400" b="1" dirty="0" smtClean="0">
                <a:ea typeface="+mn-ea"/>
                <a:cs typeface="+mn-cs"/>
              </a:rPr>
              <a:t>Wavelength = Speed ÷ Frequency </a:t>
            </a:r>
            <a:endParaRPr lang="en-US" sz="4400" b="1" dirty="0"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Calculating Wave Speed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077200" cy="4303338"/>
          </a:xfrm>
        </p:spPr>
        <p:txBody>
          <a:bodyPr>
            <a:normAutofit/>
          </a:bodyPr>
          <a:lstStyle/>
          <a:p>
            <a:pPr marL="609600" indent="-609600" eaLnBrk="1" hangingPunct="1">
              <a:buFont typeface="Wingdings" pitchFamily="-111" charset="2"/>
              <a:buNone/>
              <a:defRPr/>
            </a:pPr>
            <a:r>
              <a:rPr lang="en-US" sz="3200" b="1" dirty="0">
                <a:ea typeface="+mn-ea"/>
                <a:cs typeface="+mn-cs"/>
              </a:rPr>
              <a:t>In the ocean, a wave has a wavelength of 4 </a:t>
            </a:r>
            <a:r>
              <a:rPr lang="en-US" sz="3200" b="1" dirty="0" err="1">
                <a:ea typeface="+mn-ea"/>
                <a:cs typeface="+mn-cs"/>
              </a:rPr>
              <a:t>m</a:t>
            </a:r>
            <a:r>
              <a:rPr lang="en-US" sz="3200" b="1" dirty="0">
                <a:ea typeface="+mn-ea"/>
                <a:cs typeface="+mn-cs"/>
              </a:rPr>
              <a:t> and a frequency of 2 Hz.  What is the wave’s speed?</a:t>
            </a:r>
          </a:p>
        </p:txBody>
      </p:sp>
      <p:pic>
        <p:nvPicPr>
          <p:cNvPr id="23556" name="Picture 5" descr="Ocean_Wave_Energ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3048000"/>
            <a:ext cx="28575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Calculating Wave Speed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610600" cy="4648200"/>
          </a:xfrm>
        </p:spPr>
        <p:txBody>
          <a:bodyPr>
            <a:normAutofit/>
          </a:bodyPr>
          <a:lstStyle/>
          <a:p>
            <a:pPr marL="609600" indent="-609600" eaLnBrk="1" hangingPunct="1">
              <a:buFont typeface="Wingdings" pitchFamily="-111" charset="2"/>
              <a:buNone/>
              <a:defRPr/>
            </a:pPr>
            <a:r>
              <a:rPr lang="en-US" sz="3200" b="1" dirty="0">
                <a:ea typeface="+mn-ea"/>
                <a:cs typeface="+mn-cs"/>
              </a:rPr>
              <a:t>Bob sings a high note, which results in a sound wave with a frequency of 512 Hz and a wavelength of 0.66 </a:t>
            </a:r>
            <a:r>
              <a:rPr lang="en-US" sz="3200" b="1" dirty="0" err="1">
                <a:ea typeface="+mn-ea"/>
                <a:cs typeface="+mn-cs"/>
              </a:rPr>
              <a:t>m</a:t>
            </a:r>
            <a:r>
              <a:rPr lang="en-US" sz="3200" b="1" dirty="0">
                <a:ea typeface="+mn-ea"/>
                <a:cs typeface="+mn-cs"/>
              </a:rPr>
              <a:t>.  What is the speed of sound?</a:t>
            </a:r>
          </a:p>
        </p:txBody>
      </p:sp>
      <p:pic>
        <p:nvPicPr>
          <p:cNvPr id="24580" name="Picture 5" descr="man%20singing_b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8150" y="3733800"/>
            <a:ext cx="23145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Calculating Wave Speed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05800" cy="5257800"/>
          </a:xfrm>
        </p:spPr>
        <p:txBody>
          <a:bodyPr>
            <a:normAutofit/>
          </a:bodyPr>
          <a:lstStyle/>
          <a:p>
            <a:pPr marL="609600" indent="-609600" eaLnBrk="1" hangingPunct="1">
              <a:buFont typeface="Wingdings" pitchFamily="-111" charset="2"/>
              <a:buNone/>
              <a:defRPr/>
            </a:pPr>
            <a:r>
              <a:rPr lang="en-US" sz="3200" b="1" dirty="0">
                <a:ea typeface="+mn-ea"/>
                <a:cs typeface="+mn-cs"/>
              </a:rPr>
              <a:t>A wave is traveling at a speed of 12 </a:t>
            </a:r>
            <a:r>
              <a:rPr lang="en-US" sz="3200" b="1" dirty="0" err="1">
                <a:ea typeface="+mn-ea"/>
                <a:cs typeface="+mn-cs"/>
              </a:rPr>
              <a:t>m/s</a:t>
            </a:r>
            <a:r>
              <a:rPr lang="en-US" sz="3200" b="1" dirty="0">
                <a:ea typeface="+mn-ea"/>
                <a:cs typeface="+mn-cs"/>
              </a:rPr>
              <a:t> and its wavelength is 3 </a:t>
            </a:r>
            <a:r>
              <a:rPr lang="en-US" sz="3200" b="1" dirty="0" err="1">
                <a:ea typeface="+mn-ea"/>
                <a:cs typeface="+mn-cs"/>
              </a:rPr>
              <a:t>m</a:t>
            </a:r>
            <a:r>
              <a:rPr lang="en-US" sz="3200" b="1" dirty="0">
                <a:ea typeface="+mn-ea"/>
                <a:cs typeface="+mn-cs"/>
              </a:rPr>
              <a:t>.  What is the wave frequency?</a:t>
            </a:r>
          </a:p>
        </p:txBody>
      </p:sp>
      <p:pic>
        <p:nvPicPr>
          <p:cNvPr id="25604" name="Picture 6" descr="wave_anim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91125"/>
            <a:ext cx="31242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Tues. March 4 Do Now: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Calculate the frequency of a wave that has a speed of 300 m/s and a wavelength of 4 m.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Calculate the wavelength of a wave that has a speed of 420 m/s and a frequency of 60 Hz.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04146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Wave?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800600"/>
          </a:xfrm>
        </p:spPr>
        <p:txBody>
          <a:bodyPr/>
          <a:lstStyle/>
          <a:p>
            <a:r>
              <a:rPr lang="en-US" sz="3600" b="1" dirty="0" smtClean="0"/>
              <a:t>A </a:t>
            </a:r>
            <a:r>
              <a:rPr lang="en-US" sz="3600" b="1" i="1" dirty="0" smtClean="0">
                <a:solidFill>
                  <a:srgbClr val="0261CA"/>
                </a:solidFill>
              </a:rPr>
              <a:t>wave </a:t>
            </a:r>
            <a:r>
              <a:rPr lang="en-US" sz="3600" b="1" dirty="0" smtClean="0"/>
              <a:t>is an oscillation that travels from one place to another</a:t>
            </a:r>
          </a:p>
          <a:p>
            <a:pPr lvl="1"/>
            <a:r>
              <a:rPr lang="en-US" sz="2800" b="1" dirty="0" smtClean="0"/>
              <a:t>Oscillation: back and forth motion</a:t>
            </a:r>
          </a:p>
          <a:p>
            <a:r>
              <a:rPr lang="en-US" sz="3200" b="1" dirty="0" smtClean="0"/>
              <a:t>Carry information and energy over great distance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r="66882"/>
          <a:stretch>
            <a:fillRect/>
          </a:stretch>
        </p:blipFill>
        <p:spPr bwMode="auto">
          <a:xfrm>
            <a:off x="0" y="4649787"/>
            <a:ext cx="29337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 l="33118" r="33334"/>
          <a:stretch>
            <a:fillRect/>
          </a:stretch>
        </p:blipFill>
        <p:spPr bwMode="auto">
          <a:xfrm>
            <a:off x="3009900" y="4649787"/>
            <a:ext cx="29718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/>
          <a:srcRect l="66237" r="3011"/>
          <a:stretch>
            <a:fillRect/>
          </a:stretch>
        </p:blipFill>
        <p:spPr bwMode="auto">
          <a:xfrm>
            <a:off x="6172200" y="4649787"/>
            <a:ext cx="272415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244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738188" y="685800"/>
            <a:ext cx="7720012" cy="497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/>
              <a:t>A </a:t>
            </a:r>
            <a:r>
              <a:rPr lang="en-US" sz="3600" dirty="0"/>
              <a:t>wave does NOT carry matter with it! It just moves the matter as it goes through it. </a:t>
            </a:r>
          </a:p>
          <a:p>
            <a:pPr>
              <a:spcBef>
                <a:spcPct val="50000"/>
              </a:spcBef>
            </a:pPr>
            <a:endParaRPr lang="en-US" sz="3600" dirty="0"/>
          </a:p>
        </p:txBody>
      </p:sp>
      <p:pic>
        <p:nvPicPr>
          <p:cNvPr id="5123" name="Picture 7" descr="C:\Users\denise.CARLSON-MOBILE\AppData\Local\Microsoft\Windows\Temporary Internet Files\Content.IE5\XTMIMZAJ\MP900400481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2514600"/>
            <a:ext cx="390207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6" descr="C:\Users\denise.CARLSON-MOBILE\AppData\Local\Microsoft\Windows\Temporary Internet Files\Content.IE5\XTMIMZAJ\MP900442882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2895600"/>
            <a:ext cx="156368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342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04838" y="457200"/>
            <a:ext cx="7905750" cy="564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3600" b="1" dirty="0"/>
              <a:t>Some waves do not need matter (called a “</a:t>
            </a:r>
            <a:r>
              <a:rPr lang="en-US" sz="3600" b="1" dirty="0">
                <a:solidFill>
                  <a:schemeClr val="accent1"/>
                </a:solidFill>
              </a:rPr>
              <a:t>medium</a:t>
            </a:r>
            <a:r>
              <a:rPr lang="en-US" sz="3600" b="1" dirty="0"/>
              <a:t>”) to be able to move (for example, through space).</a:t>
            </a:r>
          </a:p>
          <a:p>
            <a:endParaRPr lang="en-US" sz="3600" b="1" dirty="0"/>
          </a:p>
          <a:p>
            <a:r>
              <a:rPr lang="en-US" sz="3600" b="1" dirty="0"/>
              <a:t>These are called </a:t>
            </a:r>
            <a:r>
              <a:rPr lang="en-US" sz="3600" b="1" dirty="0">
                <a:solidFill>
                  <a:srgbClr val="F7901E"/>
                </a:solidFill>
              </a:rPr>
              <a:t>electromagnetic waves</a:t>
            </a:r>
            <a:r>
              <a:rPr lang="en-US" sz="3600" b="1" dirty="0"/>
              <a:t> (or EM waves).</a:t>
            </a:r>
          </a:p>
          <a:p>
            <a:endParaRPr lang="en-US" sz="3600" b="1" dirty="0"/>
          </a:p>
          <a:p>
            <a:r>
              <a:rPr lang="en-US" sz="3600" b="1" dirty="0"/>
              <a:t>Some waves MUST have a medium in order to move. These are called </a:t>
            </a:r>
            <a:r>
              <a:rPr lang="en-US" sz="3600" b="1" dirty="0">
                <a:solidFill>
                  <a:srgbClr val="F7901E"/>
                </a:solidFill>
              </a:rPr>
              <a:t>mechanical waves</a:t>
            </a:r>
            <a:r>
              <a:rPr lang="en-US" sz="3600" b="1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86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04838" y="457200"/>
            <a:ext cx="7905750" cy="564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3600" b="1" dirty="0"/>
              <a:t>Some waves do not need matter (called a “</a:t>
            </a:r>
            <a:r>
              <a:rPr lang="en-US" sz="3600" b="1" dirty="0">
                <a:solidFill>
                  <a:schemeClr val="accent1"/>
                </a:solidFill>
              </a:rPr>
              <a:t>medium</a:t>
            </a:r>
            <a:r>
              <a:rPr lang="en-US" sz="3600" b="1" dirty="0"/>
              <a:t>”) to be able to move (for example, through space).</a:t>
            </a:r>
          </a:p>
          <a:p>
            <a:endParaRPr lang="en-US" sz="3600" b="1" dirty="0"/>
          </a:p>
          <a:p>
            <a:r>
              <a:rPr lang="en-US" sz="3600" b="1" dirty="0"/>
              <a:t>These are called </a:t>
            </a:r>
            <a:r>
              <a:rPr lang="en-US" sz="3600" b="1" dirty="0">
                <a:solidFill>
                  <a:srgbClr val="F7901E"/>
                </a:solidFill>
              </a:rPr>
              <a:t>electromagnetic waves</a:t>
            </a:r>
            <a:r>
              <a:rPr lang="en-US" sz="3600" b="1" dirty="0"/>
              <a:t> (or EM waves).</a:t>
            </a:r>
          </a:p>
          <a:p>
            <a:endParaRPr lang="en-US" sz="3600" b="1" dirty="0"/>
          </a:p>
          <a:p>
            <a:r>
              <a:rPr lang="en-US" sz="3600" b="1" dirty="0"/>
              <a:t>Some waves MUST have a medium in order to move. These are called </a:t>
            </a:r>
            <a:r>
              <a:rPr lang="en-US" sz="3600" b="1" dirty="0">
                <a:solidFill>
                  <a:srgbClr val="F7901E"/>
                </a:solidFill>
              </a:rPr>
              <a:t>mechanical waves</a:t>
            </a:r>
            <a:r>
              <a:rPr lang="en-US" sz="3600" b="1" dirty="0">
                <a:solidFill>
                  <a:srgbClr val="FFFF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44824"/>
            <a:ext cx="7313613" cy="959224"/>
          </a:xfrm>
        </p:spPr>
        <p:txBody>
          <a:bodyPr/>
          <a:lstStyle/>
          <a:p>
            <a:r>
              <a:rPr lang="en-US" sz="4800" dirty="0" smtClean="0"/>
              <a:t>Radio Waves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0" y="685800"/>
            <a:ext cx="8610600" cy="3519551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Carries sound to your stereo </a:t>
            </a:r>
          </a:p>
          <a:p>
            <a:r>
              <a:rPr lang="en-US" sz="3200" b="1" dirty="0" smtClean="0"/>
              <a:t>Carries television signals</a:t>
            </a:r>
          </a:p>
          <a:p>
            <a:r>
              <a:rPr lang="en-US" sz="3200" b="1" dirty="0" err="1" smtClean="0"/>
              <a:t>WiFi</a:t>
            </a:r>
            <a:r>
              <a:rPr lang="en-US" sz="3200" b="1" dirty="0" smtClean="0"/>
              <a:t> </a:t>
            </a:r>
          </a:p>
          <a:p>
            <a:r>
              <a:rPr lang="en-US" sz="3200" b="1" dirty="0" smtClean="0"/>
              <a:t>MRI – magnetic resonance imaging</a:t>
            </a:r>
            <a:r>
              <a:rPr lang="en-US" sz="2800" b="1" dirty="0" smtClean="0"/>
              <a:t> </a:t>
            </a:r>
          </a:p>
          <a:p>
            <a:pPr lvl="1"/>
            <a:r>
              <a:rPr lang="en-US" sz="3200" b="1" dirty="0" smtClean="0"/>
              <a:t>Uses radio waves to generate images of the human body</a:t>
            </a:r>
            <a:endParaRPr lang="en-US" sz="3200" b="1" dirty="0"/>
          </a:p>
        </p:txBody>
      </p:sp>
      <p:pic>
        <p:nvPicPr>
          <p:cNvPr id="4" name="Picture 3" descr="antenna_and_radio_wav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1219200"/>
            <a:ext cx="2438400" cy="2141392"/>
          </a:xfrm>
          <a:prstGeom prst="rect">
            <a:avLst/>
          </a:prstGeom>
        </p:spPr>
      </p:pic>
      <p:pic>
        <p:nvPicPr>
          <p:cNvPr id="5" name="Picture 4" descr="images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4895850"/>
            <a:ext cx="1962150" cy="1962150"/>
          </a:xfrm>
          <a:prstGeom prst="rect">
            <a:avLst/>
          </a:prstGeom>
        </p:spPr>
      </p:pic>
      <p:pic>
        <p:nvPicPr>
          <p:cNvPr id="6" name="Picture 5" descr="mri-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10151"/>
            <a:ext cx="3530600" cy="234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95055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Properties ALL Types of Waves have in common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7313613" cy="376517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en-US" sz="5091" b="1" dirty="0" smtClean="0"/>
          </a:p>
          <a:p>
            <a:r>
              <a:rPr lang="en-US" sz="5091" b="1" dirty="0" smtClean="0"/>
              <a:t>Back and forth movement </a:t>
            </a:r>
          </a:p>
          <a:p>
            <a:r>
              <a:rPr lang="en-US" sz="5091" b="1" dirty="0" smtClean="0"/>
              <a:t>Carry energy</a:t>
            </a:r>
          </a:p>
          <a:p>
            <a:pPr lvl="1"/>
            <a:r>
              <a:rPr lang="en-US" sz="5091" dirty="0" smtClean="0"/>
              <a:t>Waves also carry information such as sound, pictures, or even numbers.</a:t>
            </a:r>
            <a:endParaRPr lang="en-US" sz="509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4000" b="1" dirty="0" smtClean="0"/>
              <a:t>	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32737498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02" charset="-128"/>
                <a:cs typeface="ＭＳ Ｐゴシック" pitchFamily="-102" charset="-128"/>
              </a:rPr>
              <a:t>Parts of a Wave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000" y="1676400"/>
            <a:ext cx="6223000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533400" y="4419600"/>
            <a:ext cx="8153400" cy="206210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Crest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The high point of a wave</a:t>
            </a:r>
          </a:p>
          <a:p>
            <a:pPr marL="342900" indent="-342900">
              <a:spcBef>
                <a:spcPct val="50000"/>
              </a:spcBef>
            </a:pP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Trough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The low point of a wave</a:t>
            </a:r>
          </a:p>
          <a:p>
            <a:pPr marL="342900" indent="-342900"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Stationary point, zero displacement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819400" y="1828800"/>
            <a:ext cx="304800" cy="304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6096000" y="1828800"/>
            <a:ext cx="304800" cy="304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4419600" y="3581400"/>
            <a:ext cx="381000" cy="381000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2133600" y="2895600"/>
            <a:ext cx="381000" cy="3810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3429000" y="2895600"/>
            <a:ext cx="381000" cy="3810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5410200" y="2895600"/>
            <a:ext cx="381000" cy="3810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6705600" y="2895600"/>
            <a:ext cx="381000" cy="3810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64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5126" grpId="0" animBg="1"/>
      <p:bldP spid="5127" grpId="0" animBg="1"/>
      <p:bldP spid="5128" grpId="0" animBg="1"/>
      <p:bldP spid="5129" grpId="0" animBg="1"/>
      <p:bldP spid="5130" grpId="0" animBg="1"/>
      <p:bldP spid="5131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02" charset="-128"/>
                <a:cs typeface="ＭＳ Ｐゴシック" pitchFamily="-102" charset="-128"/>
              </a:rPr>
              <a:t>Waves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000" y="1416843"/>
            <a:ext cx="6223000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41110" y="4114800"/>
            <a:ext cx="8686800" cy="23083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32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Amplitude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the largest amount the wave goes up or down from the line of origin</a:t>
            </a:r>
          </a:p>
          <a:p>
            <a:pPr marL="800100" lvl="1" indent="-342900">
              <a:spcBef>
                <a:spcPct val="50000"/>
              </a:spcBef>
              <a:buFont typeface="Arial" pitchFamily="-102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half the distance between highest and lowest point </a:t>
            </a:r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 flipV="1">
            <a:off x="2971800" y="2286000"/>
            <a:ext cx="0" cy="60960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 type="arrow" w="lg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 flipV="1">
            <a:off x="6248400" y="2286000"/>
            <a:ext cx="0" cy="60960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 type="arrow" w="lg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4572000" y="2895600"/>
            <a:ext cx="0" cy="60960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 type="arrow" w="lg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12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6150" grpId="0" animBg="1"/>
      <p:bldP spid="6151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02" charset="-128"/>
                <a:cs typeface="ＭＳ Ｐゴシック" pitchFamily="-102" charset="-128"/>
              </a:rPr>
              <a:t>Waves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86200"/>
            <a:ext cx="8839200" cy="2438400"/>
          </a:xfrm>
          <a:solidFill>
            <a:schemeClr val="bg1"/>
          </a:solidFill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sz="3200" dirty="0" smtClean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Wavelength</a:t>
            </a:r>
            <a:r>
              <a:rPr lang="en-US" sz="3200" dirty="0" smtClean="0">
                <a:solidFill>
                  <a:srgbClr val="660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l-GR" sz="3200" dirty="0" smtClean="0">
                <a:solidFill>
                  <a:srgbClr val="800080"/>
                </a:solidFill>
                <a:latin typeface="Arial" panose="020B0604020202020204" pitchFamily="34" charset="0"/>
                <a:ea typeface="Arial" pitchFamily="-111" charset="0"/>
                <a:cs typeface="Arial" panose="020B0604020202020204" pitchFamily="34" charset="0"/>
              </a:rPr>
              <a:t>λ</a:t>
            </a:r>
            <a:r>
              <a:rPr lang="en-US" sz="3200" dirty="0" smtClean="0">
                <a:solidFill>
                  <a:schemeClr val="accent6"/>
                </a:solidFill>
                <a:latin typeface="Arial" panose="020B0604020202020204" pitchFamily="34" charset="0"/>
                <a:ea typeface="Arial" pitchFamily="-111" charset="0"/>
                <a:cs typeface="Arial" panose="020B0604020202020204" pitchFamily="34" charset="0"/>
              </a:rPr>
              <a:t>)</a:t>
            </a:r>
            <a:r>
              <a:rPr lang="en-US" sz="32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length of one complete cycle of a wave </a:t>
            </a:r>
          </a:p>
          <a:p>
            <a:pPr lvl="1"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sz="32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shortest distance in which the wave repeats itself (crest to crest, trough to trough)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400" dirty="0">
              <a:solidFill>
                <a:schemeClr val="accent6"/>
              </a:solidFill>
              <a:ea typeface="+mn-ea"/>
              <a:cs typeface="+mn-cs"/>
            </a:endParaRPr>
          </a:p>
        </p:txBody>
      </p:sp>
      <p:pic>
        <p:nvPicPr>
          <p:cNvPr id="2253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7000" y="1371600"/>
            <a:ext cx="6223000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8"/>
          <p:cNvSpPr>
            <a:spLocks noChangeShapeType="1"/>
          </p:cNvSpPr>
          <p:nvPr/>
        </p:nvSpPr>
        <p:spPr bwMode="auto">
          <a:xfrm flipV="1">
            <a:off x="2971800" y="2133600"/>
            <a:ext cx="3276600" cy="0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 type="arrow" w="lg" len="med"/>
            <a:tailEnd type="arrow" w="lg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V="1">
            <a:off x="3810000" y="2743200"/>
            <a:ext cx="3276600" cy="0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 type="arrow" w="lg" len="med"/>
            <a:tailEnd type="arrow" w="lg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4419600" y="1676400"/>
          <a:ext cx="3587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8" name="Equation" r:id="rId4" imgW="139680" imgH="177480" progId="Equation.3">
                  <p:embed/>
                </p:oleObj>
              </mc:Choice>
              <mc:Fallback>
                <p:oleObj name="Equation" r:id="rId4" imgW="1396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676400"/>
                        <a:ext cx="35877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5105400" y="2286000"/>
          <a:ext cx="3587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9" name="Equation" r:id="rId6" imgW="139680" imgH="177480" progId="Equation.3">
                  <p:embed/>
                </p:oleObj>
              </mc:Choice>
              <mc:Fallback>
                <p:oleObj name="Equation" r:id="rId6" imgW="1396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286000"/>
                        <a:ext cx="35877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814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583488" cy="609600"/>
          </a:xfrm>
        </p:spPr>
        <p:txBody>
          <a:bodyPr/>
          <a:lstStyle/>
          <a:p>
            <a:pPr eaLnBrk="1" hangingPunct="1"/>
            <a:r>
              <a:rPr lang="en-US" sz="4800" dirty="0" smtClean="0">
                <a:ea typeface="ＭＳ Ｐゴシック" pitchFamily="-102" charset="-128"/>
                <a:cs typeface="ＭＳ Ｐゴシック" pitchFamily="-102" charset="-128"/>
              </a:rPr>
              <a:t>Frequency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4208463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panose="020B0604020202020204" pitchFamily="34" charset="0"/>
                <a:ea typeface="ＭＳ Ｐゴシック" pitchFamily="-102" charset="-128"/>
                <a:cs typeface="Arial" panose="020B0604020202020204" pitchFamily="34" charset="0"/>
              </a:rPr>
              <a:t>Measure of how often a wave goes up and down </a:t>
            </a:r>
          </a:p>
          <a:p>
            <a:pPr lvl="1" eaLnBrk="1" hangingPunct="1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Measured in Hertz (Hz)</a:t>
            </a:r>
          </a:p>
          <a:p>
            <a:pPr eaLnBrk="1" hangingPunct="1"/>
            <a:r>
              <a:rPr lang="en-US" sz="3200" dirty="0" smtClean="0">
                <a:latin typeface="Arial" panose="020B0604020202020204" pitchFamily="34" charset="0"/>
                <a:ea typeface="ＭＳ Ｐゴシック" pitchFamily="-102" charset="-128"/>
                <a:cs typeface="Arial" panose="020B0604020202020204" pitchFamily="34" charset="0"/>
              </a:rPr>
              <a:t>A frequency of 1 hertz describes a wave that goes through one complete cycle (or 1 oscillation) every second </a:t>
            </a:r>
          </a:p>
        </p:txBody>
      </p:sp>
      <p:pic>
        <p:nvPicPr>
          <p:cNvPr id="23556" name="Picture 3" descr="Screen Shot 2013-01-30 at 9.21.23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267199"/>
            <a:ext cx="4610100" cy="2190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5454554" y="4331616"/>
            <a:ext cx="368944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Period: time it takes to complete one cycle</a:t>
            </a:r>
          </a:p>
        </p:txBody>
      </p:sp>
    </p:spTree>
    <p:extLst>
      <p:ext uri="{BB962C8B-B14F-4D97-AF65-F5344CB8AC3E}">
        <p14:creationId xmlns:p14="http://schemas.microsoft.com/office/powerpoint/2010/main" val="243855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09600"/>
            <a:ext cx="875982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465439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583488" cy="1044575"/>
          </a:xfrm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-102" charset="-128"/>
              <a:cs typeface="ＭＳ Ｐゴシック" pitchFamily="-102" charset="-128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-150125" y="982662"/>
            <a:ext cx="35814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800" dirty="0"/>
              <a:t>	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Which wave has the greatest wavelength?     The shortest?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219200"/>
            <a:ext cx="4600575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3248167"/>
            <a:ext cx="4495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 dirty="0">
                <a:solidFill>
                  <a:schemeClr val="accent5">
                    <a:lumMod val="75000"/>
                  </a:schemeClr>
                </a:solidFill>
              </a:rPr>
              <a:t>Challenge Question 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-150125" y="4564157"/>
            <a:ext cx="4572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800" dirty="0"/>
              <a:t>	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How many wavelengths are shown in each standing wave?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124200" y="1295400"/>
            <a:ext cx="1371600" cy="838200"/>
            <a:chOff x="2016" y="1680"/>
            <a:chExt cx="864" cy="528"/>
          </a:xfrm>
        </p:grpSpPr>
        <p:sp>
          <p:nvSpPr>
            <p:cNvPr id="29707" name="AutoShape 8"/>
            <p:cNvSpPr>
              <a:spLocks noChangeArrowheads="1"/>
            </p:cNvSpPr>
            <p:nvPr/>
          </p:nvSpPr>
          <p:spPr bwMode="auto">
            <a:xfrm>
              <a:off x="2016" y="1680"/>
              <a:ext cx="864" cy="528"/>
            </a:xfrm>
            <a:prstGeom prst="rightArrow">
              <a:avLst>
                <a:gd name="adj1" fmla="val 50000"/>
                <a:gd name="adj2" fmla="val 40909"/>
              </a:avLst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08" name="Text Box 9"/>
            <p:cNvSpPr txBox="1">
              <a:spLocks noChangeArrowheads="1"/>
            </p:cNvSpPr>
            <p:nvPr/>
          </p:nvSpPr>
          <p:spPr bwMode="auto">
            <a:xfrm>
              <a:off x="2016" y="1824"/>
              <a:ext cx="8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Greatest </a:t>
              </a:r>
              <a:r>
                <a:rPr lang="el-GR">
                  <a:ea typeface="Arial" pitchFamily="-102" charset="0"/>
                  <a:cs typeface="Arial" pitchFamily="-102" charset="0"/>
                </a:rPr>
                <a:t>λ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276600" y="5486400"/>
            <a:ext cx="1371600" cy="838200"/>
            <a:chOff x="2016" y="1680"/>
            <a:chExt cx="864" cy="528"/>
          </a:xfrm>
        </p:grpSpPr>
        <p:sp>
          <p:nvSpPr>
            <p:cNvPr id="29705" name="AutoShape 11"/>
            <p:cNvSpPr>
              <a:spLocks noChangeArrowheads="1"/>
            </p:cNvSpPr>
            <p:nvPr/>
          </p:nvSpPr>
          <p:spPr bwMode="auto">
            <a:xfrm>
              <a:off x="2016" y="1680"/>
              <a:ext cx="864" cy="528"/>
            </a:xfrm>
            <a:prstGeom prst="rightArrow">
              <a:avLst>
                <a:gd name="adj1" fmla="val 50000"/>
                <a:gd name="adj2" fmla="val 40909"/>
              </a:avLst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06" name="Text Box 12"/>
            <p:cNvSpPr txBox="1">
              <a:spLocks noChangeArrowheads="1"/>
            </p:cNvSpPr>
            <p:nvPr/>
          </p:nvSpPr>
          <p:spPr bwMode="auto">
            <a:xfrm>
              <a:off x="2016" y="1824"/>
              <a:ext cx="8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Shortest </a:t>
              </a:r>
              <a:r>
                <a:rPr lang="el-GR">
                  <a:ea typeface="Arial" pitchFamily="-102" charset="0"/>
                  <a:cs typeface="Arial" pitchFamily="-102" charset="0"/>
                </a:rPr>
                <a:t>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115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02" charset="-128"/>
              </a:rPr>
              <a:t>Mechanical Waves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8001000" cy="4686300"/>
          </a:xfrm>
        </p:spPr>
        <p:txBody>
          <a:bodyPr/>
          <a:lstStyle/>
          <a:p>
            <a:pPr eaLnBrk="1" hangingPunct="1"/>
            <a:r>
              <a:rPr lang="en-US" sz="3600" b="1" dirty="0">
                <a:ea typeface="ＭＳ Ｐゴシック" pitchFamily="-102" charset="-128"/>
              </a:rPr>
              <a:t>May be longitudinal</a:t>
            </a:r>
          </a:p>
          <a:p>
            <a:pPr eaLnBrk="1" hangingPunct="1"/>
            <a:endParaRPr lang="en-US" dirty="0">
              <a:ea typeface="ＭＳ Ｐゴシック" pitchFamily="-102" charset="-128"/>
            </a:endParaRPr>
          </a:p>
          <a:p>
            <a:pPr eaLnBrk="1" hangingPunct="1"/>
            <a:endParaRPr lang="en-US" dirty="0">
              <a:ea typeface="ＭＳ Ｐゴシック" pitchFamily="-102" charset="-128"/>
            </a:endParaRPr>
          </a:p>
          <a:p>
            <a:pPr eaLnBrk="1" hangingPunct="1"/>
            <a:endParaRPr lang="en-US" dirty="0">
              <a:ea typeface="ＭＳ Ｐゴシック" pitchFamily="-102" charset="-128"/>
            </a:endParaRPr>
          </a:p>
          <a:p>
            <a:pPr eaLnBrk="1" hangingPunct="1"/>
            <a:endParaRPr lang="en-US" dirty="0">
              <a:ea typeface="ＭＳ Ｐゴシック" pitchFamily="-102" charset="-128"/>
            </a:endParaRPr>
          </a:p>
          <a:p>
            <a:pPr eaLnBrk="1" hangingPunct="1"/>
            <a:r>
              <a:rPr lang="en-US" sz="3600" b="1" dirty="0">
                <a:ea typeface="ＭＳ Ｐゴシック" pitchFamily="-102" charset="-128"/>
              </a:rPr>
              <a:t>Or transverse</a:t>
            </a:r>
          </a:p>
          <a:p>
            <a:pPr eaLnBrk="1" hangingPunct="1"/>
            <a:endParaRPr lang="en-US" sz="3600" b="1" dirty="0">
              <a:ea typeface="ＭＳ Ｐゴシック" pitchFamily="-102" charset="-128"/>
            </a:endParaRPr>
          </a:p>
        </p:txBody>
      </p:sp>
      <p:pic>
        <p:nvPicPr>
          <p:cNvPr id="11268" name="Picture 5" descr="Lwav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752600" y="2286000"/>
            <a:ext cx="5486400" cy="1420813"/>
          </a:xfrm>
        </p:spPr>
      </p:pic>
      <p:pic>
        <p:nvPicPr>
          <p:cNvPr id="11269" name="Picture 7" descr="Twav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3733800" y="4876800"/>
            <a:ext cx="5410200" cy="1585913"/>
          </a:xfrm>
        </p:spPr>
      </p:pic>
    </p:spTree>
    <p:extLst>
      <p:ext uri="{BB962C8B-B14F-4D97-AF65-F5344CB8AC3E}">
        <p14:creationId xmlns:p14="http://schemas.microsoft.com/office/powerpoint/2010/main" val="5991664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Calculating Wave Speed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>
              <a:buFont typeface="Wingdings" pitchFamily="-111" charset="2"/>
              <a:buChar char="n"/>
              <a:defRPr/>
            </a:pPr>
            <a:r>
              <a:rPr lang="en-US" dirty="0">
                <a:ea typeface="+mn-ea"/>
                <a:cs typeface="+mn-cs"/>
              </a:rPr>
              <a:t>The “wave equation” is:</a:t>
            </a:r>
          </a:p>
          <a:p>
            <a:pPr eaLnBrk="1" hangingPunct="1">
              <a:buFont typeface="Wingdings" pitchFamily="-111" charset="2"/>
              <a:buChar char="n"/>
              <a:defRPr/>
            </a:pPr>
            <a:endParaRPr lang="en-US" dirty="0">
              <a:ea typeface="+mn-ea"/>
              <a:cs typeface="+mn-cs"/>
            </a:endParaRPr>
          </a:p>
          <a:p>
            <a:pPr eaLnBrk="1" hangingPunct="1">
              <a:buFont typeface="Wingdings" pitchFamily="-111" charset="2"/>
              <a:buChar char="n"/>
              <a:defRPr/>
            </a:pPr>
            <a:endParaRPr lang="en-US" dirty="0">
              <a:ea typeface="+mn-ea"/>
              <a:cs typeface="+mn-cs"/>
            </a:endParaRPr>
          </a:p>
          <a:p>
            <a:pPr eaLnBrk="1" hangingPunct="1">
              <a:buFont typeface="Wingdings" pitchFamily="-111" charset="2"/>
              <a:buChar char="n"/>
              <a:defRPr/>
            </a:pPr>
            <a:endParaRPr lang="en-US" dirty="0">
              <a:ea typeface="+mn-ea"/>
              <a:cs typeface="+mn-cs"/>
            </a:endParaRPr>
          </a:p>
          <a:p>
            <a:pPr eaLnBrk="1" hangingPunct="1">
              <a:buFont typeface="Wingdings" pitchFamily="-111" charset="2"/>
              <a:buNone/>
              <a:defRPr/>
            </a:pPr>
            <a:r>
              <a:rPr lang="en-US" dirty="0">
                <a:ea typeface="+mn-ea"/>
                <a:cs typeface="+mn-cs"/>
              </a:rPr>
              <a:t>Where 	</a:t>
            </a:r>
            <a:r>
              <a:rPr lang="en-US" sz="3600" dirty="0" err="1">
                <a:ea typeface="+mn-ea"/>
                <a:cs typeface="+mn-cs"/>
              </a:rPr>
              <a:t>v</a:t>
            </a:r>
            <a:r>
              <a:rPr lang="en-US" sz="3600" dirty="0">
                <a:ea typeface="+mn-ea"/>
                <a:cs typeface="+mn-cs"/>
              </a:rPr>
              <a:t> = _</a:t>
            </a:r>
            <a:r>
              <a:rPr lang="en-US" sz="3600" dirty="0">
                <a:solidFill>
                  <a:srgbClr val="153471"/>
                </a:solidFill>
                <a:ea typeface="+mn-ea"/>
                <a:cs typeface="+mn-cs"/>
              </a:rPr>
              <a:t>_______________________</a:t>
            </a:r>
          </a:p>
          <a:p>
            <a:pPr eaLnBrk="1" hangingPunct="1">
              <a:buFont typeface="Wingdings" pitchFamily="-111" charset="2"/>
              <a:buNone/>
              <a:defRPr/>
            </a:pPr>
            <a:r>
              <a:rPr lang="en-US" sz="3600" dirty="0">
                <a:ea typeface="+mn-ea"/>
                <a:cs typeface="+mn-cs"/>
              </a:rPr>
              <a:t>			</a:t>
            </a:r>
            <a:r>
              <a:rPr lang="en-US" sz="3600" dirty="0" err="1">
                <a:ea typeface="+mn-ea"/>
                <a:cs typeface="+mn-cs"/>
              </a:rPr>
              <a:t>ƒ</a:t>
            </a:r>
            <a:r>
              <a:rPr lang="en-US" sz="3600" dirty="0">
                <a:ea typeface="+mn-ea"/>
                <a:cs typeface="+mn-cs"/>
              </a:rPr>
              <a:t> = ________________________</a:t>
            </a:r>
          </a:p>
          <a:p>
            <a:pPr eaLnBrk="1" hangingPunct="1">
              <a:buFont typeface="Wingdings" pitchFamily="-111" charset="2"/>
              <a:buNone/>
              <a:defRPr/>
            </a:pPr>
            <a:r>
              <a:rPr lang="en-US" sz="3600" dirty="0">
                <a:ea typeface="+mn-ea"/>
                <a:cs typeface="+mn-cs"/>
              </a:rPr>
              <a:t>			</a:t>
            </a:r>
            <a:r>
              <a:rPr lang="en-US" sz="3600" dirty="0" err="1">
                <a:ea typeface="+mn-ea"/>
                <a:cs typeface="+mn-cs"/>
              </a:rPr>
              <a:t>λ</a:t>
            </a:r>
            <a:r>
              <a:rPr lang="en-US" sz="3600" dirty="0">
                <a:ea typeface="+mn-ea"/>
                <a:cs typeface="+mn-cs"/>
              </a:rPr>
              <a:t> = ________________________</a:t>
            </a: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2667000" y="3761983"/>
            <a:ext cx="495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153471"/>
                </a:solidFill>
              </a:rPr>
              <a:t>Wave speed or velocity in </a:t>
            </a:r>
            <a:r>
              <a:rPr lang="en-US" sz="2800" b="1" dirty="0" err="1">
                <a:solidFill>
                  <a:srgbClr val="153471"/>
                </a:solidFill>
              </a:rPr>
              <a:t>m/s</a:t>
            </a:r>
            <a:endParaRPr lang="en-US" sz="2800" b="1" dirty="0">
              <a:solidFill>
                <a:srgbClr val="153471"/>
              </a:solidFill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276600" y="4419600"/>
            <a:ext cx="495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153471"/>
                </a:solidFill>
              </a:rPr>
              <a:t>Frequency in Hz</a:t>
            </a: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3429000" y="5128038"/>
            <a:ext cx="495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153471"/>
                </a:solidFill>
              </a:rPr>
              <a:t>Wavelength in meters (</a:t>
            </a:r>
            <a:r>
              <a:rPr lang="en-US" sz="2800" b="1" dirty="0" err="1">
                <a:solidFill>
                  <a:srgbClr val="153471"/>
                </a:solidFill>
              </a:rPr>
              <a:t>m</a:t>
            </a:r>
            <a:r>
              <a:rPr lang="en-US" sz="2800" b="1" dirty="0">
                <a:solidFill>
                  <a:srgbClr val="153471"/>
                </a:solidFill>
              </a:rPr>
              <a:t>)</a:t>
            </a:r>
          </a:p>
        </p:txBody>
      </p:sp>
      <p:pic>
        <p:nvPicPr>
          <p:cNvPr id="20487" name="Picture 7" descr="Screen Shot 2013-01-31 at 6.14.17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514600"/>
            <a:ext cx="76311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912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Types of Waves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313613" cy="3662362"/>
          </a:xfrm>
        </p:spPr>
        <p:txBody>
          <a:bodyPr numCol="2">
            <a:noAutofit/>
          </a:bodyPr>
          <a:lstStyle/>
          <a:p>
            <a:pPr>
              <a:spcAft>
                <a:spcPts val="2400"/>
              </a:spcAft>
            </a:pPr>
            <a:r>
              <a:rPr lang="en-US" sz="4000" b="1" dirty="0" smtClean="0"/>
              <a:t>Sound</a:t>
            </a:r>
          </a:p>
          <a:p>
            <a:pPr>
              <a:spcAft>
                <a:spcPts val="2400"/>
              </a:spcAft>
            </a:pPr>
            <a:r>
              <a:rPr lang="en-US" sz="4000" b="1" dirty="0" smtClean="0"/>
              <a:t>Water</a:t>
            </a:r>
          </a:p>
          <a:p>
            <a:pPr>
              <a:spcAft>
                <a:spcPts val="2400"/>
              </a:spcAft>
            </a:pPr>
            <a:r>
              <a:rPr lang="en-US" sz="4000" b="1" dirty="0" smtClean="0"/>
              <a:t>Seismic</a:t>
            </a:r>
          </a:p>
          <a:p>
            <a:pPr>
              <a:spcAft>
                <a:spcPts val="2400"/>
              </a:spcAft>
            </a:pPr>
            <a:r>
              <a:rPr lang="en-US" sz="4000" b="1" dirty="0" smtClean="0"/>
              <a:t>Light</a:t>
            </a:r>
          </a:p>
          <a:p>
            <a:pPr>
              <a:spcAft>
                <a:spcPts val="2400"/>
              </a:spcAft>
            </a:pPr>
            <a:r>
              <a:rPr lang="en-US" sz="4000" b="1" dirty="0" smtClean="0"/>
              <a:t>Microwave </a:t>
            </a:r>
          </a:p>
          <a:p>
            <a:pPr>
              <a:spcAft>
                <a:spcPts val="2400"/>
              </a:spcAft>
            </a:pPr>
            <a:r>
              <a:rPr lang="en-US" sz="4000" b="1" dirty="0" smtClean="0"/>
              <a:t>Radio</a:t>
            </a:r>
          </a:p>
          <a:p>
            <a:pPr>
              <a:spcAft>
                <a:spcPts val="2400"/>
              </a:spcAft>
            </a:pPr>
            <a:endParaRPr lang="en-US" sz="4000" b="1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Solving for Frequency and Wavelength: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514600"/>
            <a:ext cx="8763000" cy="3611563"/>
          </a:xfrm>
        </p:spPr>
        <p:txBody>
          <a:bodyPr/>
          <a:lstStyle/>
          <a:p>
            <a:pPr>
              <a:buFont typeface="Wingdings" pitchFamily="-111" charset="2"/>
              <a:buChar char="n"/>
              <a:defRPr/>
            </a:pPr>
            <a:r>
              <a:rPr lang="en-US" sz="4400" b="1" dirty="0" smtClean="0">
                <a:ea typeface="+mn-ea"/>
                <a:cs typeface="+mn-cs"/>
              </a:rPr>
              <a:t>Frequency = Speed ÷ Wavelength</a:t>
            </a:r>
          </a:p>
          <a:p>
            <a:pPr>
              <a:buFont typeface="Wingdings" pitchFamily="-111" charset="2"/>
              <a:buNone/>
              <a:defRPr/>
            </a:pPr>
            <a:r>
              <a:rPr lang="en-US" sz="4400" b="1" dirty="0" smtClean="0">
                <a:ea typeface="+mn-ea"/>
                <a:cs typeface="+mn-cs"/>
              </a:rPr>
              <a:t> </a:t>
            </a:r>
          </a:p>
          <a:p>
            <a:pPr>
              <a:buFont typeface="Wingdings" pitchFamily="-111" charset="2"/>
              <a:buChar char="n"/>
              <a:defRPr/>
            </a:pPr>
            <a:r>
              <a:rPr lang="en-US" sz="4400" b="1" dirty="0" smtClean="0">
                <a:ea typeface="+mn-ea"/>
                <a:cs typeface="+mn-cs"/>
              </a:rPr>
              <a:t>Wavelength = Speed ÷ Frequency </a:t>
            </a:r>
            <a:endParaRPr lang="en-US" sz="4400" b="1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257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Properties ALL Types of Waves have in common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7313613" cy="376517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en-US" sz="5091" b="1" dirty="0" smtClean="0"/>
          </a:p>
          <a:p>
            <a:r>
              <a:rPr lang="en-US" sz="5091" b="1" dirty="0" smtClean="0"/>
              <a:t>Back and forth movement </a:t>
            </a:r>
          </a:p>
          <a:p>
            <a:r>
              <a:rPr lang="en-US" sz="5091" b="1" dirty="0" smtClean="0"/>
              <a:t>Carry energy</a:t>
            </a:r>
          </a:p>
          <a:p>
            <a:pPr lvl="1"/>
            <a:r>
              <a:rPr lang="en-US" sz="5091" dirty="0" smtClean="0"/>
              <a:t>Waves also carry information such as sound, pictures, or even numbers.</a:t>
            </a:r>
            <a:endParaRPr lang="en-US" sz="509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4000" b="1" dirty="0" smtClean="0"/>
              <a:t>	 </a:t>
            </a:r>
            <a:endParaRPr lang="en-US" sz="40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16875" t="19000" r="16875" b="10000"/>
          <a:stretch>
            <a:fillRect/>
          </a:stretch>
        </p:blipFill>
        <p:spPr bwMode="auto">
          <a:xfrm>
            <a:off x="152400" y="838200"/>
            <a:ext cx="875978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" y="2133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Sound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05000" y="2133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Water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76600" y="2133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Seismic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24400" y="2133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67400" y="2133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Microwave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91400" y="2133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Radio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udio">
  <a:themeElements>
    <a:clrScheme name="Studio">
      <a:dk1>
        <a:sysClr val="windowText" lastClr="000000"/>
      </a:dk1>
      <a:lt1>
        <a:sysClr val="window" lastClr="FFFFFF"/>
      </a:lt1>
      <a:dk2>
        <a:srgbClr val="535252"/>
      </a:dk2>
      <a:lt2>
        <a:srgbClr val="AAB5C2"/>
      </a:lt2>
      <a:accent1>
        <a:srgbClr val="F7901E"/>
      </a:accent1>
      <a:accent2>
        <a:srgbClr val="FEC60B"/>
      </a:accent2>
      <a:accent3>
        <a:srgbClr val="9FE62F"/>
      </a:accent3>
      <a:accent4>
        <a:srgbClr val="4EA5D1"/>
      </a:accent4>
      <a:accent5>
        <a:srgbClr val="1C4596"/>
      </a:accent5>
      <a:accent6>
        <a:srgbClr val="542D90"/>
      </a:accent6>
      <a:hlink>
        <a:srgbClr val="ED2024"/>
      </a:hlink>
      <a:folHlink>
        <a:srgbClr val="BD912D"/>
      </a:folHlink>
    </a:clrScheme>
    <a:fontScheme name="Studio">
      <a:majorFont>
        <a:latin typeface="Corbel"/>
        <a:ea typeface=""/>
        <a:cs typeface=""/>
        <a:font script="Jpan" typeface="ＭＳ Ｐゴシック"/>
      </a:majorFont>
      <a:minorFont>
        <a:latin typeface="Corbel"/>
        <a:ea typeface=""/>
        <a:cs typeface=""/>
        <a:font script="Jpan" typeface="ＭＳ Ｐゴシック"/>
      </a:minorFont>
    </a:fontScheme>
    <a:fmtScheme name="Studio">
      <a:fillStyleLst>
        <a:solidFill>
          <a:schemeClr val="phClr"/>
        </a:solidFill>
        <a:gradFill rotWithShape="1">
          <a:gsLst>
            <a:gs pos="3800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</a:schemeClr>
            </a:gs>
            <a:gs pos="60000">
              <a:schemeClr val="phClr">
                <a:tint val="100000"/>
                <a:shade val="60000"/>
                <a:alpha val="100000"/>
                <a:satMod val="100000"/>
                <a:lumMod val="100000"/>
              </a:schemeClr>
            </a:gs>
            <a:gs pos="100000">
              <a:schemeClr val="phClr">
                <a:shade val="20000"/>
                <a:satMod val="100000"/>
                <a:lumMod val="100000"/>
              </a:schemeClr>
            </a:gs>
          </a:gsLst>
          <a:lin ang="5400000" scaled="0"/>
        </a:gradFill>
      </a:fillStyleLst>
      <a:lnStyleLst>
        <a:ln w="2857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01600" stA="26000" endPos="20000" dist="12700" dir="5400000" sy="-100000" rotWithShape="0"/>
          </a:effectLst>
        </a:effectStyle>
        <a:effectStyle>
          <a:effectLst>
            <a:outerShdw blurRad="444500" dist="317500" dir="5400000" sx="90000" sy="-2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 contourW="12700" prstMaterial="softEdge">
            <a:bevelT w="63500" h="2540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30000">
              <a:schemeClr val="phClr">
                <a:tint val="10000"/>
                <a:alpha val="80000"/>
                <a:satMod val="300000"/>
              </a:schemeClr>
            </a:gs>
            <a:gs pos="100000">
              <a:schemeClr val="phClr">
                <a:tint val="80000"/>
                <a:shade val="100000"/>
                <a:alpha val="100000"/>
                <a:satMod val="200000"/>
              </a:schemeClr>
            </a:gs>
          </a:gsLst>
          <a:lin ang="5400000" scaled="1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Studio.thmx</Template>
  <TotalTime>2515</TotalTime>
  <Words>1844</Words>
  <Application>Microsoft Office PowerPoint</Application>
  <PresentationFormat>On-screen Show (4:3)</PresentationFormat>
  <Paragraphs>335</Paragraphs>
  <Slides>70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70</vt:i4>
      </vt:variant>
    </vt:vector>
  </HeadingPairs>
  <TitlesOfParts>
    <vt:vector size="73" baseType="lpstr">
      <vt:lpstr>Studio</vt:lpstr>
      <vt:lpstr>Equation</vt:lpstr>
      <vt:lpstr>Picture</vt:lpstr>
      <vt:lpstr>PowerPoint Presentation</vt:lpstr>
      <vt:lpstr>Mon. Feb. 24 Do Now:</vt:lpstr>
      <vt:lpstr>Objectives:</vt:lpstr>
      <vt:lpstr>What is a Wave?</vt:lpstr>
      <vt:lpstr>PowerPoint Presentation</vt:lpstr>
      <vt:lpstr>PowerPoint Presentation</vt:lpstr>
      <vt:lpstr>Types of Waves</vt:lpstr>
      <vt:lpstr>Properties ALL Types of Waves have in common </vt:lpstr>
      <vt:lpstr>PowerPoint Presentation</vt:lpstr>
      <vt:lpstr>Sound Waves</vt:lpstr>
      <vt:lpstr>Water Waves</vt:lpstr>
      <vt:lpstr>Seismic Waves</vt:lpstr>
      <vt:lpstr>Light Waves</vt:lpstr>
      <vt:lpstr>Microwaves</vt:lpstr>
      <vt:lpstr>Radio Waves</vt:lpstr>
      <vt:lpstr>PowerPoint Presentation</vt:lpstr>
      <vt:lpstr>PowerPoint Presentation</vt:lpstr>
      <vt:lpstr>Independent Work</vt:lpstr>
      <vt:lpstr>Tues. Feb. 25 Do Now: </vt:lpstr>
      <vt:lpstr>Objectives:</vt:lpstr>
      <vt:lpstr>Parts of a Wave</vt:lpstr>
      <vt:lpstr>Waves</vt:lpstr>
      <vt:lpstr>Waves</vt:lpstr>
      <vt:lpstr>Frequency</vt:lpstr>
      <vt:lpstr>Wave on String Simulation</vt:lpstr>
      <vt:lpstr>PowerPoint Presentation</vt:lpstr>
      <vt:lpstr>PowerPoint Presentation</vt:lpstr>
      <vt:lpstr>As frequency increases, wavelength decreases </vt:lpstr>
      <vt:lpstr>Wed. Feb. 26 Do Now: </vt:lpstr>
      <vt:lpstr>Activity: Make Your Own Wave</vt:lpstr>
      <vt:lpstr>Thurs. Feb. 27 Do Now:</vt:lpstr>
      <vt:lpstr>Objectives</vt:lpstr>
      <vt:lpstr>What do Waves Do?</vt:lpstr>
      <vt:lpstr>Two Broad Types of Waves</vt:lpstr>
      <vt:lpstr>Mechanical Waves</vt:lpstr>
      <vt:lpstr>Mechanical Waves</vt:lpstr>
      <vt:lpstr>Types of Mechanical Waves</vt:lpstr>
      <vt:lpstr>Types of Mechanical Waves</vt:lpstr>
      <vt:lpstr>Put the following waves under the correct category:</vt:lpstr>
      <vt:lpstr>II. Mechanical Waves</vt:lpstr>
      <vt:lpstr>Electromagnetic Waves Includes microwaves, radio  waves and light waves </vt:lpstr>
      <vt:lpstr>Word of the Day: Compression</vt:lpstr>
      <vt:lpstr>PowerPoint Presentation</vt:lpstr>
      <vt:lpstr>Objectives</vt:lpstr>
      <vt:lpstr>Slinky Demo: wavelength and frequency</vt:lpstr>
      <vt:lpstr>Wave Speed…</vt:lpstr>
      <vt:lpstr>Wave Speed…</vt:lpstr>
      <vt:lpstr>Think about it…</vt:lpstr>
      <vt:lpstr>Check Your Understanding</vt:lpstr>
      <vt:lpstr>Calculating Wave Speed</vt:lpstr>
      <vt:lpstr>Monday Mar. 3 Do Now:</vt:lpstr>
      <vt:lpstr>Solving for Frequency and Wavelength:</vt:lpstr>
      <vt:lpstr>Calculating Wave Speed</vt:lpstr>
      <vt:lpstr>Calculating Wave Speed</vt:lpstr>
      <vt:lpstr>Calculating Wave Speed</vt:lpstr>
      <vt:lpstr>Tues. March 4 Do Now:</vt:lpstr>
      <vt:lpstr>What is a Wave?</vt:lpstr>
      <vt:lpstr>PowerPoint Presentation</vt:lpstr>
      <vt:lpstr>PowerPoint Presentation</vt:lpstr>
      <vt:lpstr>Radio Waves</vt:lpstr>
      <vt:lpstr>Properties ALL Types of Waves have in common </vt:lpstr>
      <vt:lpstr>Parts of a Wave</vt:lpstr>
      <vt:lpstr>Waves</vt:lpstr>
      <vt:lpstr>Waves</vt:lpstr>
      <vt:lpstr>Frequency</vt:lpstr>
      <vt:lpstr>PowerPoint Presentation</vt:lpstr>
      <vt:lpstr>PowerPoint Presentation</vt:lpstr>
      <vt:lpstr>Mechanical Waves</vt:lpstr>
      <vt:lpstr>Calculating Wave Speed</vt:lpstr>
      <vt:lpstr>Solving for Frequency and Wavelength: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Ulrike Galasinski</dc:creator>
  <cp:lastModifiedBy>Marlene</cp:lastModifiedBy>
  <cp:revision>82</cp:revision>
  <cp:lastPrinted>2014-02-23T23:08:01Z</cp:lastPrinted>
  <dcterms:created xsi:type="dcterms:W3CDTF">2014-02-22T22:31:17Z</dcterms:created>
  <dcterms:modified xsi:type="dcterms:W3CDTF">2014-03-29T19:26:27Z</dcterms:modified>
</cp:coreProperties>
</file>