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8F32A-E5F0-4C8B-B5B4-3EE84B26891B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14D03-FD2F-452C-A1FF-D74E6E7BE1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85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39012-0ADA-014F-813C-F389339E9815}" type="slidenum">
              <a:rPr lang="en-US">
                <a:latin typeface="Arial" pitchFamily="-102" charset="0"/>
              </a:rPr>
              <a:pPr/>
              <a:t>1</a:t>
            </a:fld>
            <a:endParaRPr lang="en-US">
              <a:latin typeface="Arial" pitchFamily="-102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>
              <a:latin typeface="Arial" pitchFamily="-102" charset="0"/>
              <a:ea typeface="ＭＳ Ｐゴシック" pitchFamily="-102" charset="-128"/>
              <a:cs typeface="ＭＳ Ｐゴシック" pitchFamily="-102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US"/>
              <a:t>Think of a stadium wave: the people are moving up and down, but the wave goes </a:t>
            </a:r>
            <a:r>
              <a:rPr lang="en-US" i="1" u="sng"/>
              <a:t>around</a:t>
            </a:r>
            <a:r>
              <a:rPr lang="en-US" i="1"/>
              <a:t> </a:t>
            </a:r>
            <a:r>
              <a:rPr lang="en-US"/>
              <a:t>the stadium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9B2C9BF-6D9A-DA46-AEB8-541C53E844FC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3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6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4CDFD9F-277E-464C-96C2-EBDF7E57136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72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44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7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9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47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34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06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5B251-3C16-414C-8A57-AB43FD298BEF}" type="datetimeFigureOut">
              <a:rPr lang="en-US" smtClean="0"/>
              <a:t>3/4/2014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DF39FD-D493-4F3C-A6C8-395299486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71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819400" y="1752600"/>
          <a:ext cx="589756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icture" r:id="rId4" imgW="5087112" imgH="4002024" progId="Word.Picture.8">
                  <p:embed/>
                </p:oleObj>
              </mc:Choice>
              <mc:Fallback>
                <p:oleObj name="Picture" r:id="rId4" imgW="5087112" imgH="400202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32" r="30515" b="39314"/>
                      <a:stretch>
                        <a:fillRect/>
                      </a:stretch>
                    </p:blipFill>
                    <p:spPr bwMode="auto">
                      <a:xfrm>
                        <a:off x="2819400" y="1752600"/>
                        <a:ext cx="5897563" cy="3962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152400" y="609600"/>
            <a:ext cx="2819400" cy="576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endParaRPr lang="en-US" sz="2000" dirty="0">
              <a:ea typeface="ＭＳ Ｐゴシック" pitchFamily="-102" charset="-128"/>
              <a:cs typeface="ＭＳ Ｐゴシック" pitchFamily="-102" charset="-128"/>
            </a:endParaRPr>
          </a:p>
          <a:p>
            <a:pPr eaLnBrk="0" hangingPunct="0"/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Which arrow(s) have the same length as the wave’s </a:t>
            </a:r>
            <a:r>
              <a:rPr lang="en-US" sz="2800" u="sng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amplitude</a:t>
            </a:r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?</a:t>
            </a:r>
          </a:p>
          <a:p>
            <a:pPr eaLnBrk="0" hangingPunct="0"/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Which arrow (s) have the same length as the wave’s </a:t>
            </a:r>
            <a:r>
              <a:rPr lang="en-US" sz="2800" u="sng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wavelength</a:t>
            </a:r>
            <a:r>
              <a:rPr lang="en-US" sz="2800" dirty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?</a:t>
            </a:r>
          </a:p>
          <a:p>
            <a:pPr eaLnBrk="0" hangingPunct="0"/>
            <a:endParaRPr lang="en-US" sz="2400" dirty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7696200" y="3962400"/>
            <a:ext cx="457200" cy="14478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543800" y="2514600"/>
            <a:ext cx="381000" cy="1447800"/>
          </a:xfrm>
          <a:prstGeom prst="roundRect">
            <a:avLst>
              <a:gd name="adj" fmla="val 16667"/>
            </a:avLst>
          </a:pr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609600" y="4270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 smtClean="0">
                <a:solidFill>
                  <a:schemeClr val="tx2"/>
                </a:solidFill>
              </a:rPr>
              <a:t>Tues. Mar. </a:t>
            </a:r>
            <a:r>
              <a:rPr lang="en-US" sz="4400" smtClean="0">
                <a:solidFill>
                  <a:schemeClr val="tx2"/>
                </a:solidFill>
              </a:rPr>
              <a:t>4 </a:t>
            </a:r>
            <a:r>
              <a:rPr lang="en-US" sz="4400" dirty="0" smtClean="0">
                <a:solidFill>
                  <a:schemeClr val="tx2"/>
                </a:solidFill>
              </a:rPr>
              <a:t>Do Now </a:t>
            </a:r>
            <a:endParaRPr lang="en-US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41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583488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>
                <a:ea typeface="ＭＳ Ｐゴシック" pitchFamily="-102" charset="-128"/>
                <a:cs typeface="ＭＳ Ｐゴシック" pitchFamily="-102" charset="-128"/>
              </a:rPr>
              <a:t>Frequency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4208463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Measure of how often a wave goes up and down </a:t>
            </a:r>
          </a:p>
          <a:p>
            <a:pPr lvl="1" eaLnBrk="1" hangingPunct="1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in Hertz (Hz)</a:t>
            </a:r>
          </a:p>
          <a:p>
            <a:pPr eaLnBrk="1" hangingPunct="1"/>
            <a:r>
              <a:rPr lang="en-US" sz="3200" dirty="0" smtClean="0">
                <a:latin typeface="Arial" panose="020B0604020202020204" pitchFamily="34" charset="0"/>
                <a:ea typeface="ＭＳ Ｐゴシック" pitchFamily="-102" charset="-128"/>
                <a:cs typeface="Arial" panose="020B0604020202020204" pitchFamily="34" charset="0"/>
              </a:rPr>
              <a:t>A frequency of 1 hertz describes a wave that goes through one complete cycle (or 1 oscillation) every second </a:t>
            </a:r>
          </a:p>
        </p:txBody>
      </p:sp>
      <p:pic>
        <p:nvPicPr>
          <p:cNvPr id="23556" name="Picture 3" descr="Screen Shot 2013-01-30 at 9.21.23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267199"/>
            <a:ext cx="4610100" cy="2190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5454554" y="4331616"/>
            <a:ext cx="368944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Period: time it takes to complete one cycle</a:t>
            </a:r>
          </a:p>
        </p:txBody>
      </p:sp>
    </p:spTree>
    <p:extLst>
      <p:ext uri="{BB962C8B-B14F-4D97-AF65-F5344CB8AC3E}">
        <p14:creationId xmlns:p14="http://schemas.microsoft.com/office/powerpoint/2010/main" val="7117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09600"/>
            <a:ext cx="875982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017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583488" cy="1044575"/>
          </a:xfrm>
        </p:spPr>
        <p:txBody>
          <a:bodyPr/>
          <a:lstStyle/>
          <a:p>
            <a:pPr eaLnBrk="1" hangingPunct="1"/>
            <a:endParaRPr lang="en-US" dirty="0" smtClean="0">
              <a:ea typeface="ＭＳ Ｐゴシック" pitchFamily="-102" charset="-128"/>
              <a:cs typeface="ＭＳ Ｐゴシック" pitchFamily="-102" charset="-128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-150125" y="982662"/>
            <a:ext cx="35814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Which wave has the greatest wavelength?     The shortest?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1219200"/>
            <a:ext cx="46005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0" y="3248167"/>
            <a:ext cx="449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dirty="0">
                <a:solidFill>
                  <a:schemeClr val="accent5">
                    <a:lumMod val="75000"/>
                  </a:schemeClr>
                </a:solidFill>
              </a:rPr>
              <a:t>Challenge Question 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-150125" y="4564157"/>
            <a:ext cx="4572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dirty="0"/>
              <a:t>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How many wavelengths are shown in each standing wave?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124200" y="1295400"/>
            <a:ext cx="1371600" cy="838200"/>
            <a:chOff x="2016" y="1680"/>
            <a:chExt cx="864" cy="528"/>
          </a:xfrm>
        </p:grpSpPr>
        <p:sp>
          <p:nvSpPr>
            <p:cNvPr id="29707" name="AutoShape 8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8" name="Text Box 9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Greatest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276600" y="5486400"/>
            <a:ext cx="1371600" cy="838200"/>
            <a:chOff x="2016" y="1680"/>
            <a:chExt cx="864" cy="528"/>
          </a:xfrm>
        </p:grpSpPr>
        <p:sp>
          <p:nvSpPr>
            <p:cNvPr id="29705" name="AutoShape 11"/>
            <p:cNvSpPr>
              <a:spLocks noChangeArrowheads="1"/>
            </p:cNvSpPr>
            <p:nvPr/>
          </p:nvSpPr>
          <p:spPr bwMode="auto">
            <a:xfrm>
              <a:off x="2016" y="1680"/>
              <a:ext cx="864" cy="528"/>
            </a:xfrm>
            <a:prstGeom prst="rightArrow">
              <a:avLst>
                <a:gd name="adj1" fmla="val 50000"/>
                <a:gd name="adj2" fmla="val 40909"/>
              </a:avLst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706" name="Text Box 12"/>
            <p:cNvSpPr txBox="1">
              <a:spLocks noChangeArrowheads="1"/>
            </p:cNvSpPr>
            <p:nvPr/>
          </p:nvSpPr>
          <p:spPr bwMode="auto">
            <a:xfrm>
              <a:off x="2016" y="1824"/>
              <a:ext cx="8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Shortest </a:t>
              </a:r>
              <a:r>
                <a:rPr lang="el-GR">
                  <a:ea typeface="Arial" pitchFamily="-102" charset="0"/>
                  <a:cs typeface="Arial" pitchFamily="-102" charset="0"/>
                </a:rPr>
                <a:t>λ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32634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ea typeface="ＭＳ Ｐゴシック" pitchFamily="-102" charset="-128"/>
              </a:rPr>
              <a:t>Mechanical Waves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8001000" cy="4686300"/>
          </a:xfrm>
        </p:spPr>
        <p:txBody>
          <a:bodyPr/>
          <a:lstStyle/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May be longitudinal</a:t>
            </a: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endParaRPr lang="en-US" dirty="0">
              <a:ea typeface="ＭＳ Ｐゴシック" pitchFamily="-102" charset="-128"/>
            </a:endParaRPr>
          </a:p>
          <a:p>
            <a:pPr eaLnBrk="1" hangingPunct="1"/>
            <a:r>
              <a:rPr lang="en-US" sz="3600" b="1" dirty="0">
                <a:ea typeface="ＭＳ Ｐゴシック" pitchFamily="-102" charset="-128"/>
              </a:rPr>
              <a:t>Or transverse</a:t>
            </a:r>
          </a:p>
          <a:p>
            <a:pPr eaLnBrk="1" hangingPunct="1"/>
            <a:endParaRPr lang="en-US" sz="3600" b="1" dirty="0">
              <a:ea typeface="ＭＳ Ｐゴシック" pitchFamily="-102" charset="-128"/>
            </a:endParaRPr>
          </a:p>
        </p:txBody>
      </p:sp>
      <p:pic>
        <p:nvPicPr>
          <p:cNvPr id="11268" name="Picture 5" descr="Lwav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52600" y="2286000"/>
            <a:ext cx="5486400" cy="1420813"/>
          </a:xfrm>
        </p:spPr>
      </p:pic>
      <p:pic>
        <p:nvPicPr>
          <p:cNvPr id="11269" name="Picture 7" descr="Twav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/>
          <a:srcRect/>
          <a:stretch>
            <a:fillRect/>
          </a:stretch>
        </p:blipFill>
        <p:spPr>
          <a:xfrm>
            <a:off x="3733800" y="4876800"/>
            <a:ext cx="5410200" cy="1585913"/>
          </a:xfrm>
        </p:spPr>
      </p:pic>
    </p:spTree>
    <p:extLst>
      <p:ext uri="{BB962C8B-B14F-4D97-AF65-F5344CB8AC3E}">
        <p14:creationId xmlns:p14="http://schemas.microsoft.com/office/powerpoint/2010/main" val="27012222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>
                <a:ea typeface="+mj-ea"/>
                <a:cs typeface="+mj-cs"/>
              </a:rPr>
              <a:t>Calculating Wave Speed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itchFamily="-111" charset="2"/>
              <a:buChar char="n"/>
              <a:defRPr/>
            </a:pPr>
            <a:r>
              <a:rPr lang="en-US" dirty="0">
                <a:ea typeface="+mn-ea"/>
                <a:cs typeface="+mn-cs"/>
              </a:rPr>
              <a:t>The “wave equation” is:</a:t>
            </a: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Char char="n"/>
              <a:defRPr/>
            </a:pPr>
            <a:endParaRPr lang="en-US" dirty="0">
              <a:ea typeface="+mn-ea"/>
              <a:cs typeface="+mn-cs"/>
            </a:endParaRP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dirty="0">
                <a:ea typeface="+mn-ea"/>
                <a:cs typeface="+mn-cs"/>
              </a:rPr>
              <a:t>Where 	</a:t>
            </a:r>
            <a:r>
              <a:rPr lang="en-US" sz="3600" dirty="0" err="1">
                <a:ea typeface="+mn-ea"/>
                <a:cs typeface="+mn-cs"/>
              </a:rPr>
              <a:t>v</a:t>
            </a:r>
            <a:r>
              <a:rPr lang="en-US" sz="3600" dirty="0">
                <a:ea typeface="+mn-ea"/>
                <a:cs typeface="+mn-cs"/>
              </a:rPr>
              <a:t> = _</a:t>
            </a:r>
            <a:r>
              <a:rPr lang="en-US" sz="3600" dirty="0">
                <a:solidFill>
                  <a:srgbClr val="153471"/>
                </a:solidFill>
                <a:ea typeface="+mn-ea"/>
                <a:cs typeface="+mn-cs"/>
              </a:rPr>
              <a:t>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ƒ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  <a:p>
            <a:pPr eaLnBrk="1" hangingPunct="1">
              <a:buFont typeface="Wingdings" pitchFamily="-111" charset="2"/>
              <a:buNone/>
              <a:defRPr/>
            </a:pPr>
            <a:r>
              <a:rPr lang="en-US" sz="3600" dirty="0">
                <a:ea typeface="+mn-ea"/>
                <a:cs typeface="+mn-cs"/>
              </a:rPr>
              <a:t>			</a:t>
            </a:r>
            <a:r>
              <a:rPr lang="en-US" sz="3600" dirty="0" err="1">
                <a:ea typeface="+mn-ea"/>
                <a:cs typeface="+mn-cs"/>
              </a:rPr>
              <a:t>λ</a:t>
            </a:r>
            <a:r>
              <a:rPr lang="en-US" sz="3600" dirty="0">
                <a:ea typeface="+mn-ea"/>
                <a:cs typeface="+mn-cs"/>
              </a:rPr>
              <a:t> = ________________________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667000" y="3761983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 speed or velocity in </a:t>
            </a:r>
            <a:r>
              <a:rPr lang="en-US" sz="2800" b="1" dirty="0" err="1">
                <a:solidFill>
                  <a:srgbClr val="153471"/>
                </a:solidFill>
              </a:rPr>
              <a:t>m/s</a:t>
            </a:r>
            <a:endParaRPr lang="en-US" sz="2800" b="1" dirty="0">
              <a:solidFill>
                <a:srgbClr val="153471"/>
              </a:solidFill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276600" y="4419600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Frequency in Hz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429000" y="5128038"/>
            <a:ext cx="4953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153471"/>
                </a:solidFill>
              </a:rPr>
              <a:t>Wavelength in meters (</a:t>
            </a:r>
            <a:r>
              <a:rPr lang="en-US" sz="2800" b="1" dirty="0" err="1">
                <a:solidFill>
                  <a:srgbClr val="153471"/>
                </a:solidFill>
              </a:rPr>
              <a:t>m</a:t>
            </a:r>
            <a:r>
              <a:rPr lang="en-US" sz="2800" b="1" dirty="0">
                <a:solidFill>
                  <a:srgbClr val="153471"/>
                </a:solidFill>
              </a:rPr>
              <a:t>)</a:t>
            </a:r>
          </a:p>
        </p:txBody>
      </p:sp>
      <p:pic>
        <p:nvPicPr>
          <p:cNvPr id="20487" name="Picture 7" descr="Screen Shot 2013-01-31 at 6.14.17 P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514600"/>
            <a:ext cx="76311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81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Solving for Frequency and Wavelength: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514600"/>
            <a:ext cx="8763000" cy="3611563"/>
          </a:xfrm>
        </p:spPr>
        <p:txBody>
          <a:bodyPr/>
          <a:lstStyle/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Frequency = Speed ÷ Wavelength</a:t>
            </a:r>
          </a:p>
          <a:p>
            <a:pPr>
              <a:buFont typeface="Wingdings" pitchFamily="-111" charset="2"/>
              <a:buNone/>
              <a:defRPr/>
            </a:pPr>
            <a:r>
              <a:rPr lang="en-US" sz="4400" b="1" dirty="0" smtClean="0">
                <a:ea typeface="+mn-ea"/>
                <a:cs typeface="+mn-cs"/>
              </a:rPr>
              <a:t> </a:t>
            </a:r>
          </a:p>
          <a:p>
            <a:pPr>
              <a:buFont typeface="Wingdings" pitchFamily="-111" charset="2"/>
              <a:buChar char="n"/>
              <a:defRPr/>
            </a:pPr>
            <a:r>
              <a:rPr lang="en-US" sz="4400" b="1" dirty="0" smtClean="0">
                <a:ea typeface="+mn-ea"/>
                <a:cs typeface="+mn-cs"/>
              </a:rPr>
              <a:t>Wavelength = Speed ÷ Frequency </a:t>
            </a:r>
            <a:endParaRPr lang="en-US" sz="4400" b="1" dirty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3164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68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Wave?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r>
              <a:rPr lang="en-US" sz="3600" b="1" dirty="0" smtClean="0"/>
              <a:t>A </a:t>
            </a:r>
            <a:r>
              <a:rPr lang="en-US" sz="3600" b="1" i="1" dirty="0" smtClean="0">
                <a:solidFill>
                  <a:srgbClr val="0261CA"/>
                </a:solidFill>
              </a:rPr>
              <a:t>wave </a:t>
            </a:r>
            <a:r>
              <a:rPr lang="en-US" sz="3600" b="1" dirty="0" smtClean="0"/>
              <a:t>is an oscillation that travels from one place to another</a:t>
            </a:r>
          </a:p>
          <a:p>
            <a:pPr lvl="1"/>
            <a:r>
              <a:rPr lang="en-US" sz="2800" b="1" dirty="0" smtClean="0"/>
              <a:t>Oscillation: back and forth motion</a:t>
            </a:r>
          </a:p>
          <a:p>
            <a:r>
              <a:rPr lang="en-US" sz="3200" b="1" dirty="0" smtClean="0"/>
              <a:t>Carry information and energy over great distance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 r="66882"/>
          <a:stretch>
            <a:fillRect/>
          </a:stretch>
        </p:blipFill>
        <p:spPr bwMode="auto">
          <a:xfrm>
            <a:off x="0" y="4649787"/>
            <a:ext cx="29337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 l="33118" r="33334"/>
          <a:stretch>
            <a:fillRect/>
          </a:stretch>
        </p:blipFill>
        <p:spPr bwMode="auto">
          <a:xfrm>
            <a:off x="3009900" y="4649787"/>
            <a:ext cx="2971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/>
          <a:srcRect l="66237" r="3011"/>
          <a:stretch>
            <a:fillRect/>
          </a:stretch>
        </p:blipFill>
        <p:spPr bwMode="auto">
          <a:xfrm>
            <a:off x="6172200" y="4649787"/>
            <a:ext cx="27241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5122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738188" y="685800"/>
            <a:ext cx="7720012" cy="4976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/>
              <a:t>A </a:t>
            </a:r>
            <a:r>
              <a:rPr lang="en-US" sz="3600" dirty="0"/>
              <a:t>wave does NOT carry matter with it! It just moves the matter as it goes through it. </a:t>
            </a:r>
          </a:p>
          <a:p>
            <a:pPr>
              <a:spcBef>
                <a:spcPct val="50000"/>
              </a:spcBef>
            </a:pPr>
            <a:endParaRPr lang="en-US" sz="3600" dirty="0"/>
          </a:p>
        </p:txBody>
      </p:sp>
      <p:pic>
        <p:nvPicPr>
          <p:cNvPr id="5123" name="Picture 7" descr="C:\Users\denise.CARLSON-MOBILE\AppData\Local\Microsoft\Windows\Temporary Internet Files\Content.IE5\XTMIMZAJ\MP90040048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2514600"/>
            <a:ext cx="39020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C:\Users\denise.CARLSON-MOBILE\AppData\Local\Microsoft\Windows\Temporary Internet Files\Content.IE5\XTMIMZAJ\MP90044288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2895600"/>
            <a:ext cx="15636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139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604838" y="457200"/>
            <a:ext cx="790575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r>
              <a:rPr lang="en-US" sz="3600" b="1" dirty="0"/>
              <a:t>Some waves do not need matter (called a “</a:t>
            </a:r>
            <a:r>
              <a:rPr lang="en-US" sz="3600" b="1" dirty="0">
                <a:solidFill>
                  <a:schemeClr val="accent1"/>
                </a:solidFill>
              </a:rPr>
              <a:t>medium</a:t>
            </a:r>
            <a:r>
              <a:rPr lang="en-US" sz="3600" b="1" dirty="0"/>
              <a:t>”) to be able to move (for example, through space).</a:t>
            </a:r>
          </a:p>
          <a:p>
            <a:endParaRPr lang="en-US" sz="3600" b="1" dirty="0"/>
          </a:p>
          <a:p>
            <a:r>
              <a:rPr lang="en-US" sz="3600" b="1" dirty="0"/>
              <a:t>These are called </a:t>
            </a:r>
            <a:r>
              <a:rPr lang="en-US" sz="3600" b="1" dirty="0">
                <a:solidFill>
                  <a:srgbClr val="F7901E"/>
                </a:solidFill>
              </a:rPr>
              <a:t>electromagnetic waves</a:t>
            </a:r>
            <a:r>
              <a:rPr lang="en-US" sz="3600" b="1" dirty="0"/>
              <a:t> (or EM waves).</a:t>
            </a:r>
          </a:p>
          <a:p>
            <a:endParaRPr lang="en-US" sz="3600" b="1" dirty="0"/>
          </a:p>
          <a:p>
            <a:r>
              <a:rPr lang="en-US" sz="3600" b="1" dirty="0"/>
              <a:t>Some waves MUST have a medium in order to move. These are called </a:t>
            </a:r>
            <a:r>
              <a:rPr lang="en-US" sz="3600" b="1" dirty="0">
                <a:solidFill>
                  <a:srgbClr val="F7901E"/>
                </a:solidFill>
              </a:rPr>
              <a:t>mechanical waves</a:t>
            </a:r>
            <a:r>
              <a:rPr lang="en-US" sz="36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3932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44824"/>
            <a:ext cx="7313613" cy="959224"/>
          </a:xfrm>
        </p:spPr>
        <p:txBody>
          <a:bodyPr/>
          <a:lstStyle/>
          <a:p>
            <a:r>
              <a:rPr lang="en-US" sz="4800" dirty="0" smtClean="0"/>
              <a:t>Radio Waves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685800"/>
            <a:ext cx="8610600" cy="3519551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Carries sound to your stereo </a:t>
            </a:r>
          </a:p>
          <a:p>
            <a:r>
              <a:rPr lang="en-US" sz="3200" b="1" dirty="0" smtClean="0"/>
              <a:t>Carries television signals</a:t>
            </a:r>
          </a:p>
          <a:p>
            <a:r>
              <a:rPr lang="en-US" sz="3200" b="1" dirty="0" err="1" smtClean="0"/>
              <a:t>WiFi</a:t>
            </a:r>
            <a:r>
              <a:rPr lang="en-US" sz="3200" b="1" dirty="0" smtClean="0"/>
              <a:t> </a:t>
            </a:r>
          </a:p>
          <a:p>
            <a:r>
              <a:rPr lang="en-US" sz="3200" b="1" dirty="0" smtClean="0"/>
              <a:t>MRI – magnetic resonance imaging</a:t>
            </a:r>
            <a:r>
              <a:rPr lang="en-US" sz="2800" b="1" dirty="0" smtClean="0"/>
              <a:t> </a:t>
            </a:r>
          </a:p>
          <a:p>
            <a:pPr lvl="1"/>
            <a:r>
              <a:rPr lang="en-US" sz="3200" b="1" dirty="0" smtClean="0"/>
              <a:t>Uses radio waves to generate images of the human body</a:t>
            </a:r>
            <a:endParaRPr lang="en-US" sz="3200" b="1" dirty="0"/>
          </a:p>
        </p:txBody>
      </p:sp>
      <p:pic>
        <p:nvPicPr>
          <p:cNvPr id="4" name="Picture 3" descr="antenna_and_radio_wav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19200"/>
            <a:ext cx="2438400" cy="2141392"/>
          </a:xfrm>
          <a:prstGeom prst="rect">
            <a:avLst/>
          </a:prstGeom>
        </p:spPr>
      </p:pic>
      <p:pic>
        <p:nvPicPr>
          <p:cNvPr id="5" name="Picture 4" descr="images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4895850"/>
            <a:ext cx="1962150" cy="1962150"/>
          </a:xfrm>
          <a:prstGeom prst="rect">
            <a:avLst/>
          </a:prstGeom>
        </p:spPr>
      </p:pic>
      <p:pic>
        <p:nvPicPr>
          <p:cNvPr id="6" name="Picture 5" descr="mri-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10151"/>
            <a:ext cx="3530600" cy="234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491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Properties ALL Types of Waves have in common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3613" cy="376517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5091" b="1" dirty="0" smtClean="0"/>
          </a:p>
          <a:p>
            <a:r>
              <a:rPr lang="en-US" sz="5091" b="1" dirty="0" smtClean="0"/>
              <a:t>Back and forth movement </a:t>
            </a:r>
          </a:p>
          <a:p>
            <a:r>
              <a:rPr lang="en-US" sz="5091" b="1" dirty="0" smtClean="0"/>
              <a:t>Carry energy</a:t>
            </a:r>
          </a:p>
          <a:p>
            <a:pPr lvl="1"/>
            <a:r>
              <a:rPr lang="en-US" sz="5091" dirty="0" smtClean="0"/>
              <a:t>Waves also carry information such as sound, pictures, or even numbers.</a:t>
            </a:r>
            <a:endParaRPr lang="en-US" sz="509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4000" b="1" dirty="0" smtClean="0"/>
              <a:t>	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0214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Parts of a Wave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6764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533400" y="4419600"/>
            <a:ext cx="8153400" cy="206210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Crest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high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Trough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low point of a wave</a:t>
            </a:r>
          </a:p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Stationary point, zero displacement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28194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6096000" y="1828800"/>
            <a:ext cx="304800" cy="3048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419600" y="3581400"/>
            <a:ext cx="381000" cy="381000"/>
          </a:xfrm>
          <a:prstGeom prst="rect">
            <a:avLst/>
          </a:prstGeom>
          <a:noFill/>
          <a:ln w="1905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2133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4290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54102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67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  <p:bldP spid="5129" grpId="0" animBg="1"/>
      <p:bldP spid="5130" grpId="0" animBg="1"/>
      <p:bldP spid="51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0" y="1416843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41110" y="4114800"/>
            <a:ext cx="8686800" cy="23083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the largest amount the wave goes up or down from the line of origin</a:t>
            </a:r>
          </a:p>
          <a:p>
            <a:pPr marL="800100" lvl="1" indent="-342900">
              <a:spcBef>
                <a:spcPct val="50000"/>
              </a:spcBef>
              <a:buFont typeface="Arial" pitchFamily="-102" charset="0"/>
              <a:buChar char="•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half the distance between highest and lowest point </a:t>
            </a:r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V="1">
            <a:off x="2971800" y="2022764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6248400" y="2022764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4572000" y="2632364"/>
            <a:ext cx="0" cy="609600"/>
          </a:xfrm>
          <a:prstGeom prst="line">
            <a:avLst/>
          </a:prstGeom>
          <a:noFill/>
          <a:ln w="25400">
            <a:solidFill>
              <a:srgbClr val="FF3300"/>
            </a:solidFill>
            <a:round/>
            <a:headEnd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6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-102" charset="-128"/>
                <a:cs typeface="ＭＳ Ｐゴシック" pitchFamily="-102" charset="-128"/>
              </a:rPr>
              <a:t>Waves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86200"/>
            <a:ext cx="8839200" cy="2438400"/>
          </a:xfrm>
          <a:solidFill>
            <a:schemeClr val="bg1"/>
          </a:solidFill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rgbClr val="8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  <a:r>
              <a:rPr lang="en-US" sz="3200" dirty="0" smtClean="0">
                <a:solidFill>
                  <a:srgbClr val="660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l-GR" sz="3200" dirty="0" smtClean="0">
                <a:solidFill>
                  <a:srgbClr val="800080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λ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ea typeface="Arial" pitchFamily="-111" charset="0"/>
                <a:cs typeface="Arial" panose="020B0604020202020204" pitchFamily="34" charset="0"/>
              </a:rPr>
              <a:t>)</a:t>
            </a: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length of one complete cycle of a wave 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Char char=""/>
              <a:defRPr/>
            </a:pPr>
            <a:r>
              <a:rPr lang="en-US" sz="3200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shortest distance in which the wave repeats itself (crest to crest, trough to trough)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400" dirty="0">
              <a:solidFill>
                <a:schemeClr val="accent6"/>
              </a:solidFill>
              <a:ea typeface="+mn-ea"/>
              <a:cs typeface="+mn-cs"/>
            </a:endParaRPr>
          </a:p>
        </p:txBody>
      </p:sp>
      <p:pic>
        <p:nvPicPr>
          <p:cNvPr id="2253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7000" y="1371600"/>
            <a:ext cx="62230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2971800" y="21336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3810000" y="2743200"/>
            <a:ext cx="3276600" cy="0"/>
          </a:xfrm>
          <a:prstGeom prst="line">
            <a:avLst/>
          </a:prstGeom>
          <a:noFill/>
          <a:ln w="25400">
            <a:solidFill>
              <a:srgbClr val="800080"/>
            </a:solidFill>
            <a:round/>
            <a:headEnd type="arrow" w="lg" len="med"/>
            <a:tailEnd type="arrow" w="lg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4419600" y="16764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139680" imgH="177480" progId="Equation.3">
                  <p:embed/>
                </p:oleObj>
              </mc:Choice>
              <mc:Fallback>
                <p:oleObj name="Equation" r:id="rId4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16764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/>
        </p:nvGraphicFramePr>
        <p:xfrm>
          <a:off x="5105400" y="2286000"/>
          <a:ext cx="3587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139680" imgH="177480" progId="Equation.3">
                  <p:embed/>
                </p:oleObj>
              </mc:Choice>
              <mc:Fallback>
                <p:oleObj name="Equation" r:id="rId6" imgW="1396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286000"/>
                        <a:ext cx="3587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64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397</Words>
  <Application>Microsoft Office PowerPoint</Application>
  <PresentationFormat>On-screen Show (4:3)</PresentationFormat>
  <Paragraphs>73</Paragraphs>
  <Slides>16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Picture</vt:lpstr>
      <vt:lpstr>Equation</vt:lpstr>
      <vt:lpstr>PowerPoint Presentation</vt:lpstr>
      <vt:lpstr>What is a Wave?</vt:lpstr>
      <vt:lpstr>PowerPoint Presentation</vt:lpstr>
      <vt:lpstr>PowerPoint Presentation</vt:lpstr>
      <vt:lpstr>Radio Waves</vt:lpstr>
      <vt:lpstr>Properties ALL Types of Waves have in common </vt:lpstr>
      <vt:lpstr>Parts of a Wave</vt:lpstr>
      <vt:lpstr>Waves</vt:lpstr>
      <vt:lpstr>Waves</vt:lpstr>
      <vt:lpstr>Frequency</vt:lpstr>
      <vt:lpstr>PowerPoint Presentation</vt:lpstr>
      <vt:lpstr>PowerPoint Presentation</vt:lpstr>
      <vt:lpstr>Mechanical Waves</vt:lpstr>
      <vt:lpstr>Calculating Wave Speed</vt:lpstr>
      <vt:lpstr>Solving for Frequency and Wavelength:</vt:lpstr>
      <vt:lpstr>PowerPoint Presentation</vt:lpstr>
    </vt:vector>
  </TitlesOfParts>
  <Company>MPS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</cp:revision>
  <dcterms:created xsi:type="dcterms:W3CDTF">2014-03-04T22:27:52Z</dcterms:created>
  <dcterms:modified xsi:type="dcterms:W3CDTF">2014-03-04T22:33:07Z</dcterms:modified>
</cp:coreProperties>
</file>