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2" r:id="rId2"/>
    <p:sldId id="337" r:id="rId3"/>
    <p:sldId id="294" r:id="rId4"/>
    <p:sldId id="259" r:id="rId5"/>
    <p:sldId id="295" r:id="rId6"/>
    <p:sldId id="296" r:id="rId7"/>
    <p:sldId id="330" r:id="rId8"/>
    <p:sldId id="333" r:id="rId9"/>
    <p:sldId id="335" r:id="rId10"/>
    <p:sldId id="297" r:id="rId11"/>
    <p:sldId id="327" r:id="rId12"/>
    <p:sldId id="322" r:id="rId13"/>
    <p:sldId id="324" r:id="rId14"/>
    <p:sldId id="298" r:id="rId15"/>
    <p:sldId id="316" r:id="rId16"/>
    <p:sldId id="317" r:id="rId17"/>
    <p:sldId id="319" r:id="rId18"/>
    <p:sldId id="320" r:id="rId19"/>
    <p:sldId id="299" r:id="rId20"/>
    <p:sldId id="308" r:id="rId21"/>
    <p:sldId id="300" r:id="rId22"/>
    <p:sldId id="260" r:id="rId23"/>
    <p:sldId id="265" r:id="rId24"/>
    <p:sldId id="261" r:id="rId25"/>
    <p:sldId id="262" r:id="rId26"/>
    <p:sldId id="301" r:id="rId27"/>
    <p:sldId id="268" r:id="rId28"/>
    <p:sldId id="269" r:id="rId29"/>
    <p:sldId id="270" r:id="rId30"/>
    <p:sldId id="302" r:id="rId31"/>
    <p:sldId id="353" r:id="rId32"/>
    <p:sldId id="354" r:id="rId33"/>
    <p:sldId id="355" r:id="rId34"/>
    <p:sldId id="356" r:id="rId35"/>
    <p:sldId id="357" r:id="rId36"/>
    <p:sldId id="303" r:id="rId37"/>
    <p:sldId id="336" r:id="rId38"/>
    <p:sldId id="342" r:id="rId3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2E7AB8"/>
    <a:srgbClr val="095FDD"/>
    <a:srgbClr val="0B6AF5"/>
    <a:srgbClr val="3399FF"/>
    <a:srgbClr val="3366FF"/>
    <a:srgbClr val="66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B84026-5795-412B-8390-ABF98814A413}" type="slidenum">
              <a:rPr lang="en-GB"/>
              <a:pPr/>
              <a:t>‹#›</a:t>
            </a:fld>
            <a:endParaRPr lang="en-GB"/>
          </a:p>
        </p:txBody>
      </p:sp>
    </p:spTree>
    <p:extLst>
      <p:ext uri="{BB962C8B-B14F-4D97-AF65-F5344CB8AC3E}">
        <p14:creationId xmlns:p14="http://schemas.microsoft.com/office/powerpoint/2010/main" val="4805738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C81C90-020A-4326-AD22-FB974209AF06}" type="slidenum">
              <a:rPr lang="en-GB"/>
              <a:pPr/>
              <a:t>4</a:t>
            </a:fld>
            <a:endParaRPr lang="en-GB"/>
          </a:p>
        </p:txBody>
      </p:sp>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p:txBody>
          <a:bodyPr/>
          <a:lstStyle/>
          <a:p>
            <a:pPr>
              <a:spcBef>
                <a:spcPct val="0"/>
              </a:spcBef>
            </a:pPr>
            <a:endParaRPr lang="en-US"/>
          </a:p>
        </p:txBody>
      </p:sp>
      <p:sp>
        <p:nvSpPr>
          <p:cNvPr id="81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6C51F46-3C17-464C-9BBA-84ABE11BB2C7}" type="slidenum">
              <a:rPr lang="en-GB" sz="1200">
                <a:latin typeface="Calibri" pitchFamily="34" charset="0"/>
              </a:rPr>
              <a:pPr algn="r"/>
              <a:t>4</a:t>
            </a:fld>
            <a:endParaRPr lang="en-GB"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E04A85F-D17D-416E-9E8C-BB6C0C48C77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0200906-A92D-4DF8-9322-56DDE6F538A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4212855-E9FD-4E24-AB87-56D9AE03DA9F}"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6CC6D5E-1A77-4A3B-A295-2D55DC22A3C3}"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C13F28-511C-4069-BE51-AEEC56252A6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BEB698-B89F-467C-AEA6-A589E4F7A1BB}"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50BDFB-2018-4CE6-900A-DE29FFC7193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8B0CF96-D93D-4F20-ADC1-A18D0433101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823D778-02E7-448D-81C5-DAAD85DEBE5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BDF7DB0-1EEE-41BA-BA86-8E3403611CFF}"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EEF0A79-625C-434F-A9DE-0717DA58025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7AB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110EC2-E3BF-4305-9A4B-D75DB1EF9E8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hyperlink" Target="http://upload.wikimedia.org/wikipedia/commons/f/f5/Light_dispersion_conceptual_waves.gif" TargetMode="Externa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upload.wikimedia.org/wikipedia/commons/a/ae/Xray-verkehrshaus.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hyperlink" Target="http://www.insidestory.iop.org/insidestory_flash1.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4800" b="1" dirty="0" smtClean="0">
                <a:solidFill>
                  <a:schemeClr val="bg1"/>
                </a:solidFill>
              </a:rPr>
              <a:t>Do Now: </a:t>
            </a:r>
            <a:endParaRPr lang="en-US" sz="4800" b="1" dirty="0">
              <a:solidFill>
                <a:schemeClr val="bg1"/>
              </a:solidFill>
            </a:endParaRPr>
          </a:p>
        </p:txBody>
      </p:sp>
      <p:sp>
        <p:nvSpPr>
          <p:cNvPr id="3" name="Content Placeholder 2"/>
          <p:cNvSpPr>
            <a:spLocks noGrp="1"/>
          </p:cNvSpPr>
          <p:nvPr>
            <p:ph idx="1"/>
          </p:nvPr>
        </p:nvSpPr>
        <p:spPr/>
        <p:txBody>
          <a:bodyPr/>
          <a:lstStyle/>
          <a:p>
            <a:r>
              <a:rPr lang="en-US" b="1" dirty="0" smtClean="0">
                <a:solidFill>
                  <a:srgbClr val="FFFFFF"/>
                </a:solidFill>
              </a:rPr>
              <a:t>What is the difference between incandescent and fluorescent lights?</a:t>
            </a:r>
          </a:p>
          <a:p>
            <a:endParaRPr lang="en-US" b="1" dirty="0" smtClean="0">
              <a:solidFill>
                <a:srgbClr val="FFFFFF"/>
              </a:solidFill>
            </a:endParaRPr>
          </a:p>
          <a:p>
            <a:r>
              <a:rPr lang="en-US" b="1" dirty="0" smtClean="0">
                <a:solidFill>
                  <a:srgbClr val="FFFFFF"/>
                </a:solidFill>
              </a:rPr>
              <a:t>What makes up white light? </a:t>
            </a:r>
          </a:p>
          <a:p>
            <a:endParaRPr lang="en-US" b="1" dirty="0" smtClean="0">
              <a:solidFill>
                <a:srgbClr val="FFFFFF"/>
              </a:solidFill>
            </a:endParaRPr>
          </a:p>
          <a:p>
            <a:r>
              <a:rPr lang="en-US" b="1" dirty="0" smtClean="0">
                <a:solidFill>
                  <a:srgbClr val="FFFFFF"/>
                </a:solidFill>
              </a:rPr>
              <a:t>Which is hotter: a blue or red flame?  </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7"/>
          <p:cNvSpPr>
            <a:spLocks noChangeArrowheads="1" noChangeShapeType="1" noTextEdit="1"/>
          </p:cNvSpPr>
          <p:nvPr/>
        </p:nvSpPr>
        <p:spPr bwMode="auto">
          <a:xfrm>
            <a:off x="323850" y="77788"/>
            <a:ext cx="8569325" cy="903287"/>
          </a:xfrm>
          <a:prstGeom prst="rect">
            <a:avLst/>
          </a:prstGeom>
        </p:spPr>
        <p:txBody>
          <a:bodyPr wrap="none" fromWordArt="1">
            <a:prstTxWarp prst="textDoubleWave1">
              <a:avLst>
                <a:gd name="adj1" fmla="val 10319"/>
                <a:gd name="adj2" fmla="val 426"/>
              </a:avLst>
            </a:prstTxWarp>
          </a:bodyPr>
          <a:lstStyle/>
          <a:p>
            <a:pPr algn="ctr"/>
            <a:r>
              <a:rPr lang="en-US" sz="3600" b="1" kern="10">
                <a:ln w="9525">
                  <a:solidFill>
                    <a:schemeClr val="accent2"/>
                  </a:solidFill>
                  <a:round/>
                  <a:headEnd/>
                  <a:tailEnd/>
                </a:ln>
                <a:solidFill>
                  <a:schemeClr val="accent2"/>
                </a:solidFill>
                <a:latin typeface="Arial"/>
                <a:cs typeface="Arial"/>
              </a:rPr>
              <a:t>MICROWAVES</a:t>
            </a:r>
          </a:p>
        </p:txBody>
      </p:sp>
      <p:sp>
        <p:nvSpPr>
          <p:cNvPr id="157707" name="Text Box 13"/>
          <p:cNvSpPr txBox="1">
            <a:spLocks noChangeArrowheads="1"/>
          </p:cNvSpPr>
          <p:nvPr/>
        </p:nvSpPr>
        <p:spPr bwMode="auto">
          <a:xfrm>
            <a:off x="0" y="1124744"/>
            <a:ext cx="9144000" cy="1569660"/>
          </a:xfrm>
          <a:prstGeom prst="rect">
            <a:avLst/>
          </a:prstGeom>
          <a:noFill/>
          <a:ln w="9525" algn="ctr">
            <a:noFill/>
            <a:miter lim="800000"/>
            <a:headEnd/>
            <a:tailEnd/>
          </a:ln>
        </p:spPr>
        <p:txBody>
          <a:bodyPr>
            <a:spAutoFit/>
          </a:bodyPr>
          <a:lstStyle/>
          <a:p>
            <a:pPr marL="342900" indent="-342900">
              <a:buFontTx/>
              <a:buChar char="•"/>
            </a:pPr>
            <a:r>
              <a:rPr lang="en-GB" sz="2400" b="1" dirty="0"/>
              <a:t>Wavelength: </a:t>
            </a:r>
            <a:r>
              <a:rPr lang="en-GB" sz="2400" dirty="0"/>
              <a:t>0.001m to 1m</a:t>
            </a:r>
          </a:p>
          <a:p>
            <a:pPr marL="342900" indent="-342900">
              <a:buFontTx/>
              <a:buChar char="•"/>
            </a:pPr>
            <a:r>
              <a:rPr lang="en-GB" sz="2400" b="1" dirty="0"/>
              <a:t>Frequency: </a:t>
            </a:r>
            <a:r>
              <a:rPr lang="en-GB" sz="2400" dirty="0"/>
              <a:t>3 x 10</a:t>
            </a:r>
            <a:r>
              <a:rPr lang="en-GB" sz="2400" baseline="30000" dirty="0"/>
              <a:t>12</a:t>
            </a:r>
            <a:r>
              <a:rPr lang="en-GB" sz="2400" dirty="0"/>
              <a:t> to 3 x 10</a:t>
            </a:r>
            <a:r>
              <a:rPr lang="en-GB" sz="2400" baseline="30000" dirty="0"/>
              <a:t>9</a:t>
            </a:r>
            <a:r>
              <a:rPr lang="en-GB" sz="2400" dirty="0"/>
              <a:t> Hz</a:t>
            </a:r>
          </a:p>
          <a:p>
            <a:pPr marL="342900" indent="-342900">
              <a:buFontTx/>
              <a:buChar char="•"/>
            </a:pPr>
            <a:r>
              <a:rPr lang="en-GB" sz="2400" b="1" dirty="0"/>
              <a:t>Uses: </a:t>
            </a:r>
            <a:r>
              <a:rPr lang="en-GB" sz="2400" dirty="0"/>
              <a:t>Telecommunications, RADAR, Cooking</a:t>
            </a:r>
          </a:p>
          <a:p>
            <a:pPr marL="342900" indent="-342900">
              <a:buFontTx/>
              <a:buChar char="•"/>
            </a:pPr>
            <a:r>
              <a:rPr lang="en-GB" sz="2400" b="1" dirty="0"/>
              <a:t>Dangers: </a:t>
            </a:r>
            <a:r>
              <a:rPr lang="en-GB" sz="2400" dirty="0"/>
              <a:t>can produce burns, </a:t>
            </a:r>
            <a:r>
              <a:rPr lang="en-GB" sz="2400" dirty="0" smtClean="0"/>
              <a:t>clouds eye, </a:t>
            </a:r>
            <a:r>
              <a:rPr lang="en-GB" sz="2400" dirty="0"/>
              <a:t>cancer (?)</a:t>
            </a:r>
          </a:p>
        </p:txBody>
      </p:sp>
      <p:pic>
        <p:nvPicPr>
          <p:cNvPr id="157708" name="Picture 12" descr="Radar1"/>
          <p:cNvPicPr>
            <a:picLocks noChangeAspect="1" noChangeArrowheads="1"/>
          </p:cNvPicPr>
          <p:nvPr/>
        </p:nvPicPr>
        <p:blipFill>
          <a:blip r:embed="rId2" cstate="print"/>
          <a:srcRect/>
          <a:stretch>
            <a:fillRect/>
          </a:stretch>
        </p:blipFill>
        <p:spPr bwMode="auto">
          <a:xfrm>
            <a:off x="6480175" y="3068960"/>
            <a:ext cx="2663825" cy="2663825"/>
          </a:xfrm>
          <a:prstGeom prst="rect">
            <a:avLst/>
          </a:prstGeom>
          <a:noFill/>
          <a:ln w="9525">
            <a:noFill/>
            <a:miter lim="800000"/>
            <a:headEnd/>
            <a:tailEnd/>
          </a:ln>
        </p:spPr>
      </p:pic>
      <p:pic>
        <p:nvPicPr>
          <p:cNvPr id="157709" name="Picture 13" descr="microwave_oven"/>
          <p:cNvPicPr>
            <a:picLocks noChangeAspect="1" noChangeArrowheads="1"/>
          </p:cNvPicPr>
          <p:nvPr/>
        </p:nvPicPr>
        <p:blipFill>
          <a:blip r:embed="rId3" cstate="print"/>
          <a:srcRect t="22818" r="7556" b="18848"/>
          <a:stretch>
            <a:fillRect/>
          </a:stretch>
        </p:blipFill>
        <p:spPr bwMode="auto">
          <a:xfrm>
            <a:off x="4378325" y="5157788"/>
            <a:ext cx="2641600" cy="1655762"/>
          </a:xfrm>
          <a:prstGeom prst="rect">
            <a:avLst/>
          </a:prstGeom>
          <a:noFill/>
          <a:ln w="9525">
            <a:noFill/>
            <a:miter lim="800000"/>
            <a:headEnd/>
            <a:tailEnd/>
          </a:ln>
        </p:spPr>
      </p:pic>
      <p:pic>
        <p:nvPicPr>
          <p:cNvPr id="157711" name="Picture 15" descr="Microwave_tower_silhouette"/>
          <p:cNvPicPr>
            <a:picLocks noChangeAspect="1" noChangeArrowheads="1"/>
          </p:cNvPicPr>
          <p:nvPr/>
        </p:nvPicPr>
        <p:blipFill>
          <a:blip r:embed="rId4" cstate="print"/>
          <a:srcRect l="33127"/>
          <a:stretch>
            <a:fillRect/>
          </a:stretch>
        </p:blipFill>
        <p:spPr bwMode="auto">
          <a:xfrm>
            <a:off x="160338" y="2852738"/>
            <a:ext cx="1890712" cy="3816350"/>
          </a:xfrm>
          <a:prstGeom prst="rect">
            <a:avLst/>
          </a:prstGeom>
          <a:noFill/>
          <a:ln w="9525">
            <a:noFill/>
            <a:miter lim="800000"/>
            <a:headEnd/>
            <a:tailEnd/>
          </a:ln>
        </p:spPr>
      </p:pic>
      <p:pic>
        <p:nvPicPr>
          <p:cNvPr id="157712" name="Picture 16" descr="mobile_phone"/>
          <p:cNvPicPr>
            <a:picLocks noChangeAspect="1" noChangeArrowheads="1"/>
          </p:cNvPicPr>
          <p:nvPr/>
        </p:nvPicPr>
        <p:blipFill>
          <a:blip r:embed="rId5" cstate="print"/>
          <a:srcRect/>
          <a:stretch>
            <a:fillRect/>
          </a:stretch>
        </p:blipFill>
        <p:spPr bwMode="auto">
          <a:xfrm>
            <a:off x="2119313" y="3182938"/>
            <a:ext cx="2381250" cy="2333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07">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7711"/>
                                        </p:tgtEl>
                                        <p:attrNameLst>
                                          <p:attrName>style.visibility</p:attrName>
                                        </p:attrNameLst>
                                      </p:cBhvr>
                                      <p:to>
                                        <p:strVal val="visible"/>
                                      </p:to>
                                    </p:set>
                                    <p:animEffect transition="in" filter="fade">
                                      <p:cBhvr>
                                        <p:cTn id="17" dur="2000"/>
                                        <p:tgtEl>
                                          <p:spTgt spid="1577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7712"/>
                                        </p:tgtEl>
                                        <p:attrNameLst>
                                          <p:attrName>style.visibility</p:attrName>
                                        </p:attrNameLst>
                                      </p:cBhvr>
                                      <p:to>
                                        <p:strVal val="visible"/>
                                      </p:to>
                                    </p:set>
                                    <p:animEffect transition="in" filter="fade">
                                      <p:cBhvr>
                                        <p:cTn id="21" dur="2000"/>
                                        <p:tgtEl>
                                          <p:spTgt spid="157712"/>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57709"/>
                                        </p:tgtEl>
                                        <p:attrNameLst>
                                          <p:attrName>style.visibility</p:attrName>
                                        </p:attrNameLst>
                                      </p:cBhvr>
                                      <p:to>
                                        <p:strVal val="visible"/>
                                      </p:to>
                                    </p:set>
                                    <p:animEffect transition="in" filter="fade">
                                      <p:cBhvr>
                                        <p:cTn id="25" dur="2000"/>
                                        <p:tgtEl>
                                          <p:spTgt spid="157709"/>
                                        </p:tgtEl>
                                      </p:cBhvr>
                                    </p:animEffec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157708"/>
                                        </p:tgtEl>
                                        <p:attrNameLst>
                                          <p:attrName>style.visibility</p:attrName>
                                        </p:attrNameLst>
                                      </p:cBhvr>
                                      <p:to>
                                        <p:strVal val="visible"/>
                                      </p:to>
                                    </p:set>
                                    <p:animEffect transition="in" filter="fade">
                                      <p:cBhvr>
                                        <p:cTn id="29" dur="2000"/>
                                        <p:tgtEl>
                                          <p:spTgt spid="15770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7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mobile_phone_masts"/>
          <p:cNvPicPr>
            <a:picLocks noChangeAspect="1" noChangeArrowheads="1"/>
          </p:cNvPicPr>
          <p:nvPr/>
        </p:nvPicPr>
        <p:blipFill>
          <a:blip r:embed="rId2" cstate="print"/>
          <a:srcRect/>
          <a:stretch>
            <a:fillRect/>
          </a:stretch>
        </p:blipFill>
        <p:spPr bwMode="auto">
          <a:xfrm>
            <a:off x="1042988" y="2133600"/>
            <a:ext cx="3349625" cy="2941638"/>
          </a:xfrm>
          <a:prstGeom prst="rect">
            <a:avLst/>
          </a:prstGeom>
          <a:noFill/>
          <a:ln w="28575">
            <a:solidFill>
              <a:srgbClr val="000000"/>
            </a:solidFill>
            <a:miter lim="800000"/>
            <a:headEnd/>
            <a:tailEnd/>
          </a:ln>
        </p:spPr>
      </p:pic>
      <p:sp>
        <p:nvSpPr>
          <p:cNvPr id="77830" name="Text Box 6"/>
          <p:cNvSpPr txBox="1">
            <a:spLocks noChangeArrowheads="1"/>
          </p:cNvSpPr>
          <p:nvPr/>
        </p:nvSpPr>
        <p:spPr bwMode="auto">
          <a:xfrm>
            <a:off x="395288" y="514350"/>
            <a:ext cx="8485187" cy="538163"/>
          </a:xfrm>
          <a:prstGeom prst="rect">
            <a:avLst/>
          </a:prstGeom>
          <a:solidFill>
            <a:srgbClr val="CCECFF"/>
          </a:solidFill>
          <a:ln w="19050">
            <a:solidFill>
              <a:schemeClr val="tx1"/>
            </a:solidFill>
            <a:miter lim="800000"/>
            <a:headEnd/>
            <a:tailEnd/>
          </a:ln>
          <a:effectLst/>
        </p:spPr>
        <p:txBody>
          <a:bodyPr wrap="none">
            <a:spAutoFit/>
          </a:bodyPr>
          <a:lstStyle/>
          <a:p>
            <a:r>
              <a:rPr lang="en-GB" sz="2800">
                <a:latin typeface="Calibri" pitchFamily="34" charset="0"/>
              </a:rPr>
              <a:t>Mobile phones use microwaves to send the phone signal.</a:t>
            </a:r>
          </a:p>
        </p:txBody>
      </p:sp>
      <p:pic>
        <p:nvPicPr>
          <p:cNvPr id="77834" name="Picture 10" descr="radiotower"/>
          <p:cNvPicPr>
            <a:picLocks noChangeAspect="1" noChangeArrowheads="1"/>
          </p:cNvPicPr>
          <p:nvPr/>
        </p:nvPicPr>
        <p:blipFill>
          <a:blip r:embed="rId3" cstate="print"/>
          <a:srcRect/>
          <a:stretch>
            <a:fillRect/>
          </a:stretch>
        </p:blipFill>
        <p:spPr bwMode="auto">
          <a:xfrm>
            <a:off x="5435600" y="1628775"/>
            <a:ext cx="2786063" cy="37147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88" y="428625"/>
            <a:ext cx="2460625" cy="669925"/>
          </a:xfrm>
          <a:prstGeom prst="rect">
            <a:avLst/>
          </a:prstGeom>
          <a:solidFill>
            <a:schemeClr val="accent1">
              <a:lumMod val="40000"/>
              <a:lumOff val="60000"/>
            </a:schemeClr>
          </a:solidFill>
          <a:ln w="28575">
            <a:solidFill>
              <a:schemeClr val="tx1"/>
            </a:solidFill>
          </a:ln>
        </p:spPr>
        <p:txBody>
          <a:bodyPr wrap="none">
            <a:spAutoFit/>
          </a:bodyPr>
          <a:lstStyle/>
          <a:p>
            <a:r>
              <a:rPr lang="en-GB" sz="3600">
                <a:latin typeface="Calibri" pitchFamily="34" charset="0"/>
              </a:rPr>
              <a:t>Microwaves</a:t>
            </a:r>
            <a:endParaRPr lang="en-GB">
              <a:latin typeface="Calibri" pitchFamily="34" charset="0"/>
            </a:endParaRPr>
          </a:p>
        </p:txBody>
      </p:sp>
      <p:sp>
        <p:nvSpPr>
          <p:cNvPr id="31749" name="Text Box 5"/>
          <p:cNvSpPr txBox="1">
            <a:spLocks noChangeArrowheads="1"/>
          </p:cNvSpPr>
          <p:nvPr/>
        </p:nvSpPr>
        <p:spPr bwMode="auto">
          <a:xfrm>
            <a:off x="323850" y="1443038"/>
            <a:ext cx="5011738"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Microwaves are used for cooking food.</a:t>
            </a:r>
          </a:p>
        </p:txBody>
      </p:sp>
      <p:sp>
        <p:nvSpPr>
          <p:cNvPr id="31758" name="Text Box 14"/>
          <p:cNvSpPr txBox="1">
            <a:spLocks noChangeArrowheads="1"/>
          </p:cNvSpPr>
          <p:nvPr/>
        </p:nvSpPr>
        <p:spPr bwMode="auto">
          <a:xfrm>
            <a:off x="323850" y="2276475"/>
            <a:ext cx="2465388"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So what happens?</a:t>
            </a:r>
          </a:p>
        </p:txBody>
      </p:sp>
      <p:sp>
        <p:nvSpPr>
          <p:cNvPr id="31759" name="Text Box 15"/>
          <p:cNvSpPr txBox="1">
            <a:spLocks noChangeArrowheads="1"/>
          </p:cNvSpPr>
          <p:nvPr/>
        </p:nvSpPr>
        <p:spPr bwMode="auto">
          <a:xfrm>
            <a:off x="323850" y="3168650"/>
            <a:ext cx="3225800"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Food has water inside it.</a:t>
            </a:r>
          </a:p>
        </p:txBody>
      </p:sp>
      <p:sp>
        <p:nvSpPr>
          <p:cNvPr id="31760" name="Text Box 16"/>
          <p:cNvSpPr txBox="1">
            <a:spLocks noChangeArrowheads="1"/>
          </p:cNvSpPr>
          <p:nvPr/>
        </p:nvSpPr>
        <p:spPr bwMode="auto">
          <a:xfrm>
            <a:off x="323850" y="4076700"/>
            <a:ext cx="6680200"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The microwaves make the water in the food vibrate.</a:t>
            </a:r>
          </a:p>
        </p:txBody>
      </p:sp>
      <p:sp>
        <p:nvSpPr>
          <p:cNvPr id="31761" name="Text Box 17"/>
          <p:cNvSpPr txBox="1">
            <a:spLocks noChangeArrowheads="1"/>
          </p:cNvSpPr>
          <p:nvPr/>
        </p:nvSpPr>
        <p:spPr bwMode="auto">
          <a:xfrm>
            <a:off x="323850" y="4968875"/>
            <a:ext cx="5500688"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The water molecules bang into each other.</a:t>
            </a:r>
          </a:p>
        </p:txBody>
      </p:sp>
      <p:sp>
        <p:nvSpPr>
          <p:cNvPr id="31762" name="Text Box 18"/>
          <p:cNvSpPr txBox="1">
            <a:spLocks noChangeArrowheads="1"/>
          </p:cNvSpPr>
          <p:nvPr/>
        </p:nvSpPr>
        <p:spPr bwMode="auto">
          <a:xfrm>
            <a:off x="323850" y="5832475"/>
            <a:ext cx="4979988"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This makes friction, which makes heat.</a:t>
            </a:r>
          </a:p>
        </p:txBody>
      </p:sp>
      <p:pic>
        <p:nvPicPr>
          <p:cNvPr id="31764" name="Picture 20" descr="rpc_948449_comfort_tray_1_hr"/>
          <p:cNvPicPr>
            <a:picLocks noChangeAspect="1" noChangeArrowheads="1"/>
          </p:cNvPicPr>
          <p:nvPr/>
        </p:nvPicPr>
        <p:blipFill>
          <a:blip r:embed="rId2" cstate="print"/>
          <a:srcRect/>
          <a:stretch>
            <a:fillRect/>
          </a:stretch>
        </p:blipFill>
        <p:spPr bwMode="auto">
          <a:xfrm>
            <a:off x="5435600" y="549275"/>
            <a:ext cx="3497263" cy="24352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ssolve">
                                      <p:cBhvr>
                                        <p:cTn id="7" dur="5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64"/>
                                        </p:tgtEl>
                                        <p:attrNameLst>
                                          <p:attrName>style.visibility</p:attrName>
                                        </p:attrNameLst>
                                      </p:cBhvr>
                                      <p:to>
                                        <p:strVal val="visible"/>
                                      </p:to>
                                    </p:set>
                                    <p:animEffect transition="in" filter="dissolve">
                                      <p:cBhvr>
                                        <p:cTn id="12" dur="500"/>
                                        <p:tgtEl>
                                          <p:spTgt spid="317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8"/>
                                        </p:tgtEl>
                                        <p:attrNameLst>
                                          <p:attrName>style.visibility</p:attrName>
                                        </p:attrNameLst>
                                      </p:cBhvr>
                                      <p:to>
                                        <p:strVal val="visible"/>
                                      </p:to>
                                    </p:set>
                                    <p:animEffect transition="in" filter="dissolve">
                                      <p:cBhvr>
                                        <p:cTn id="17" dur="500"/>
                                        <p:tgtEl>
                                          <p:spTgt spid="317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dissolve">
                                      <p:cBhvr>
                                        <p:cTn id="22" dur="500"/>
                                        <p:tgtEl>
                                          <p:spTgt spid="317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60"/>
                                        </p:tgtEl>
                                        <p:attrNameLst>
                                          <p:attrName>style.visibility</p:attrName>
                                        </p:attrNameLst>
                                      </p:cBhvr>
                                      <p:to>
                                        <p:strVal val="visible"/>
                                      </p:to>
                                    </p:set>
                                    <p:animEffect transition="in" filter="dissolve">
                                      <p:cBhvr>
                                        <p:cTn id="27" dur="500"/>
                                        <p:tgtEl>
                                          <p:spTgt spid="3176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61"/>
                                        </p:tgtEl>
                                        <p:attrNameLst>
                                          <p:attrName>style.visibility</p:attrName>
                                        </p:attrNameLst>
                                      </p:cBhvr>
                                      <p:to>
                                        <p:strVal val="visible"/>
                                      </p:to>
                                    </p:set>
                                    <p:animEffect transition="in" filter="dissolve">
                                      <p:cBhvr>
                                        <p:cTn id="32" dur="500"/>
                                        <p:tgtEl>
                                          <p:spTgt spid="3176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62"/>
                                        </p:tgtEl>
                                        <p:attrNameLst>
                                          <p:attrName>style.visibility</p:attrName>
                                        </p:attrNameLst>
                                      </p:cBhvr>
                                      <p:to>
                                        <p:strVal val="visible"/>
                                      </p:to>
                                    </p:set>
                                    <p:animEffect transition="in" filter="dissolve">
                                      <p:cBhvr>
                                        <p:cTn id="37" dur="500"/>
                                        <p:tgtEl>
                                          <p:spTgt spid="31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8" grpId="0" animBg="1"/>
      <p:bldP spid="31759" grpId="0" animBg="1"/>
      <p:bldP spid="31760" grpId="0" animBg="1"/>
      <p:bldP spid="31761" grpId="0" animBg="1"/>
      <p:bldP spid="317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molSpark"/>
          <p:cNvPicPr>
            <a:picLocks noChangeAspect="1" noChangeArrowheads="1" noCrop="1"/>
          </p:cNvPicPr>
          <p:nvPr/>
        </p:nvPicPr>
        <p:blipFill>
          <a:blip r:embed="rId2" cstate="print"/>
          <a:srcRect/>
          <a:stretch>
            <a:fillRect/>
          </a:stretch>
        </p:blipFill>
        <p:spPr bwMode="auto">
          <a:xfrm>
            <a:off x="5651500" y="1630363"/>
            <a:ext cx="2951163" cy="2951162"/>
          </a:xfrm>
          <a:prstGeom prst="rect">
            <a:avLst/>
          </a:prstGeom>
          <a:noFill/>
        </p:spPr>
      </p:pic>
      <p:pic>
        <p:nvPicPr>
          <p:cNvPr id="74758" name="Picture 6" descr="mag"/>
          <p:cNvPicPr>
            <a:picLocks noChangeAspect="1" noChangeArrowheads="1" noCrop="1"/>
          </p:cNvPicPr>
          <p:nvPr/>
        </p:nvPicPr>
        <p:blipFill>
          <a:blip r:embed="rId3" cstate="print"/>
          <a:srcRect/>
          <a:stretch>
            <a:fillRect/>
          </a:stretch>
        </p:blipFill>
        <p:spPr bwMode="auto">
          <a:xfrm>
            <a:off x="684213" y="1628775"/>
            <a:ext cx="3024187" cy="3024188"/>
          </a:xfrm>
          <a:prstGeom prst="rect">
            <a:avLst/>
          </a:prstGeom>
          <a:noFill/>
        </p:spPr>
      </p:pic>
      <p:sp>
        <p:nvSpPr>
          <p:cNvPr id="74759" name="AutoShape 7"/>
          <p:cNvSpPr>
            <a:spLocks noChangeArrowheads="1"/>
          </p:cNvSpPr>
          <p:nvPr/>
        </p:nvSpPr>
        <p:spPr bwMode="auto">
          <a:xfrm>
            <a:off x="3924300" y="2708275"/>
            <a:ext cx="1584325" cy="7921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ECFF"/>
          </a:solidFill>
          <a:ln w="9525">
            <a:solidFill>
              <a:schemeClr val="tx1"/>
            </a:solidFill>
            <a:miter lim="800000"/>
            <a:headEnd/>
            <a:tailEnd/>
          </a:ln>
          <a:effectLst/>
        </p:spPr>
        <p:txBody>
          <a:bodyPr wrap="none" anchor="ctr"/>
          <a:lstStyle/>
          <a:p>
            <a:endParaRPr lang="en-US"/>
          </a:p>
        </p:txBody>
      </p:sp>
      <p:sp>
        <p:nvSpPr>
          <p:cNvPr id="74761" name="Text Box 9"/>
          <p:cNvSpPr txBox="1">
            <a:spLocks noChangeArrowheads="1"/>
          </p:cNvSpPr>
          <p:nvPr/>
        </p:nvSpPr>
        <p:spPr bwMode="auto">
          <a:xfrm>
            <a:off x="1403350" y="4970463"/>
            <a:ext cx="1565275"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microwave</a:t>
            </a:r>
          </a:p>
        </p:txBody>
      </p:sp>
      <p:sp>
        <p:nvSpPr>
          <p:cNvPr id="74762" name="Text Box 10"/>
          <p:cNvSpPr txBox="1">
            <a:spLocks noChangeArrowheads="1"/>
          </p:cNvSpPr>
          <p:nvPr/>
        </p:nvSpPr>
        <p:spPr bwMode="auto">
          <a:xfrm>
            <a:off x="6156325" y="4941888"/>
            <a:ext cx="1868488" cy="476250"/>
          </a:xfrm>
          <a:prstGeom prst="rect">
            <a:avLst/>
          </a:prstGeom>
          <a:solidFill>
            <a:srgbClr val="CCECFF"/>
          </a:solidFill>
          <a:ln w="19050">
            <a:solidFill>
              <a:schemeClr val="tx1"/>
            </a:solidFill>
            <a:miter lim="800000"/>
            <a:headEnd/>
            <a:tailEnd/>
          </a:ln>
          <a:effectLst/>
        </p:spPr>
        <p:txBody>
          <a:bodyPr wrap="none">
            <a:spAutoFit/>
          </a:bodyPr>
          <a:lstStyle/>
          <a:p>
            <a:r>
              <a:rPr lang="en-GB" sz="2400">
                <a:latin typeface="Calibri" pitchFamily="34" charset="0"/>
              </a:rPr>
              <a:t>water in food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31" name="Picture 11" descr="TV remotes"/>
          <p:cNvPicPr>
            <a:picLocks noChangeAspect="1" noChangeArrowheads="1"/>
          </p:cNvPicPr>
          <p:nvPr/>
        </p:nvPicPr>
        <p:blipFill>
          <a:blip r:embed="rId2" cstate="print"/>
          <a:srcRect l="52844" t="17876" b="14084"/>
          <a:stretch>
            <a:fillRect/>
          </a:stretch>
        </p:blipFill>
        <p:spPr bwMode="auto">
          <a:xfrm>
            <a:off x="3779838" y="2492375"/>
            <a:ext cx="2395537" cy="2592388"/>
          </a:xfrm>
          <a:prstGeom prst="rect">
            <a:avLst/>
          </a:prstGeom>
          <a:noFill/>
          <a:ln w="9525">
            <a:noFill/>
            <a:miter lim="800000"/>
            <a:headEnd/>
            <a:tailEnd/>
          </a:ln>
        </p:spPr>
      </p:pic>
      <p:sp>
        <p:nvSpPr>
          <p:cNvPr id="22531" name="WordArt 7"/>
          <p:cNvSpPr>
            <a:spLocks noChangeArrowheads="1" noChangeShapeType="1" noTextEdit="1"/>
          </p:cNvSpPr>
          <p:nvPr/>
        </p:nvSpPr>
        <p:spPr bwMode="auto">
          <a:xfrm>
            <a:off x="323850" y="77788"/>
            <a:ext cx="8569325" cy="903287"/>
          </a:xfrm>
          <a:prstGeom prst="rect">
            <a:avLst/>
          </a:prstGeom>
        </p:spPr>
        <p:txBody>
          <a:bodyPr wrap="none" fromWordArt="1">
            <a:prstTxWarp prst="textDoubleWave1">
              <a:avLst>
                <a:gd name="adj1" fmla="val 10319"/>
                <a:gd name="adj2" fmla="val 426"/>
              </a:avLst>
            </a:prstTxWarp>
          </a:bodyPr>
          <a:lstStyle/>
          <a:p>
            <a:pPr algn="ctr"/>
            <a:r>
              <a:rPr lang="en-US" sz="3600" b="1" kern="10">
                <a:ln w="9525">
                  <a:solidFill>
                    <a:schemeClr val="tx1"/>
                  </a:solidFill>
                  <a:round/>
                  <a:headEnd/>
                  <a:tailEnd/>
                </a:ln>
                <a:solidFill>
                  <a:srgbClr val="FF0000"/>
                </a:solidFill>
                <a:latin typeface="Arial"/>
                <a:cs typeface="Arial"/>
              </a:rPr>
              <a:t>INFRA-RED</a:t>
            </a:r>
          </a:p>
        </p:txBody>
      </p:sp>
      <p:sp>
        <p:nvSpPr>
          <p:cNvPr id="158723" name="Text Box 13"/>
          <p:cNvSpPr txBox="1">
            <a:spLocks noChangeArrowheads="1"/>
          </p:cNvSpPr>
          <p:nvPr/>
        </p:nvSpPr>
        <p:spPr bwMode="auto">
          <a:xfrm>
            <a:off x="0" y="1124744"/>
            <a:ext cx="9144000" cy="1569660"/>
          </a:xfrm>
          <a:prstGeom prst="rect">
            <a:avLst/>
          </a:prstGeom>
          <a:noFill/>
          <a:ln w="9525" algn="ctr">
            <a:noFill/>
            <a:miter lim="800000"/>
            <a:headEnd/>
            <a:tailEnd/>
          </a:ln>
        </p:spPr>
        <p:txBody>
          <a:bodyPr>
            <a:spAutoFit/>
          </a:bodyPr>
          <a:lstStyle/>
          <a:p>
            <a:pPr marL="342900" indent="-342900">
              <a:buFontTx/>
              <a:buChar char="•"/>
            </a:pPr>
            <a:r>
              <a:rPr lang="en-GB" sz="2400" b="1" dirty="0"/>
              <a:t>Wavelength: </a:t>
            </a:r>
            <a:r>
              <a:rPr lang="en-GB" sz="2400" dirty="0"/>
              <a:t>740nm to 0.01m</a:t>
            </a:r>
          </a:p>
          <a:p>
            <a:pPr marL="342900" indent="-342900">
              <a:buFontTx/>
              <a:buChar char="•"/>
            </a:pPr>
            <a:r>
              <a:rPr lang="en-GB" sz="2400" b="1" dirty="0"/>
              <a:t>Frequency: </a:t>
            </a:r>
            <a:r>
              <a:rPr lang="en-GB" sz="2400" dirty="0"/>
              <a:t>4 x 10</a:t>
            </a:r>
            <a:r>
              <a:rPr lang="en-GB" sz="2400" baseline="30000" dirty="0"/>
              <a:t>14</a:t>
            </a:r>
            <a:r>
              <a:rPr lang="en-GB" sz="2400" dirty="0"/>
              <a:t> to 3 x 10</a:t>
            </a:r>
            <a:r>
              <a:rPr lang="en-GB" sz="2400" baseline="30000" dirty="0"/>
              <a:t>11</a:t>
            </a:r>
            <a:r>
              <a:rPr lang="en-GB" sz="2400" dirty="0"/>
              <a:t> Hz</a:t>
            </a:r>
          </a:p>
          <a:p>
            <a:pPr marL="342900" indent="-342900">
              <a:buFontTx/>
              <a:buChar char="•"/>
            </a:pPr>
            <a:r>
              <a:rPr lang="en-GB" sz="2400" b="1" dirty="0"/>
              <a:t>Uses: </a:t>
            </a:r>
            <a:r>
              <a:rPr lang="en-GB" sz="2400" dirty="0"/>
              <a:t>Heating, cooking, TV remotes, night-vision</a:t>
            </a:r>
          </a:p>
          <a:p>
            <a:pPr marL="342900" indent="-342900">
              <a:buFontTx/>
              <a:buChar char="•"/>
            </a:pPr>
            <a:r>
              <a:rPr lang="en-GB" sz="2400" b="1" dirty="0"/>
              <a:t>Dangers: </a:t>
            </a:r>
            <a:r>
              <a:rPr lang="en-GB" sz="2400" dirty="0"/>
              <a:t>can burn</a:t>
            </a:r>
          </a:p>
        </p:txBody>
      </p:sp>
      <p:pic>
        <p:nvPicPr>
          <p:cNvPr id="158728" name="Picture 8" descr="Night vision goggles"/>
          <p:cNvPicPr>
            <a:picLocks noChangeAspect="1" noChangeArrowheads="1"/>
          </p:cNvPicPr>
          <p:nvPr/>
        </p:nvPicPr>
        <p:blipFill>
          <a:blip r:embed="rId3" cstate="print"/>
          <a:srcRect l="17613"/>
          <a:stretch>
            <a:fillRect/>
          </a:stretch>
        </p:blipFill>
        <p:spPr bwMode="auto">
          <a:xfrm>
            <a:off x="6300788" y="2420938"/>
            <a:ext cx="2695575" cy="3251200"/>
          </a:xfrm>
          <a:prstGeom prst="rect">
            <a:avLst/>
          </a:prstGeom>
          <a:noFill/>
          <a:ln w="9525">
            <a:noFill/>
            <a:miter lim="800000"/>
            <a:headEnd/>
            <a:tailEnd/>
          </a:ln>
        </p:spPr>
      </p:pic>
      <p:pic>
        <p:nvPicPr>
          <p:cNvPr id="158729" name="Picture 9" descr="Infrared_snake_eats_mouse"/>
          <p:cNvPicPr>
            <a:picLocks noChangeAspect="1" noChangeArrowheads="1"/>
          </p:cNvPicPr>
          <p:nvPr/>
        </p:nvPicPr>
        <p:blipFill>
          <a:blip r:embed="rId4" cstate="print"/>
          <a:srcRect r="21083" b="21181"/>
          <a:stretch>
            <a:fillRect/>
          </a:stretch>
        </p:blipFill>
        <p:spPr bwMode="auto">
          <a:xfrm>
            <a:off x="2627313" y="4437063"/>
            <a:ext cx="3889375" cy="2306637"/>
          </a:xfrm>
          <a:prstGeom prst="rect">
            <a:avLst/>
          </a:prstGeom>
          <a:noFill/>
          <a:ln w="9525">
            <a:noFill/>
            <a:miter lim="800000"/>
            <a:headEnd/>
            <a:tailEnd/>
          </a:ln>
        </p:spPr>
      </p:pic>
      <p:pic>
        <p:nvPicPr>
          <p:cNvPr id="158730" name="Picture 10" descr="Infra-red_space-heater"/>
          <p:cNvPicPr>
            <a:picLocks noChangeAspect="1" noChangeArrowheads="1"/>
          </p:cNvPicPr>
          <p:nvPr/>
        </p:nvPicPr>
        <p:blipFill>
          <a:blip r:embed="rId5" cstate="print"/>
          <a:srcRect/>
          <a:stretch>
            <a:fillRect/>
          </a:stretch>
        </p:blipFill>
        <p:spPr bwMode="auto">
          <a:xfrm>
            <a:off x="179388" y="2924175"/>
            <a:ext cx="3313112" cy="2484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58730"/>
                                        </p:tgtEl>
                                        <p:attrNameLst>
                                          <p:attrName>style.visibility</p:attrName>
                                        </p:attrNameLst>
                                      </p:cBhvr>
                                      <p:to>
                                        <p:strVal val="visible"/>
                                      </p:to>
                                    </p:set>
                                    <p:animEffect transition="in" filter="fade">
                                      <p:cBhvr>
                                        <p:cTn id="17" dur="2000"/>
                                        <p:tgtEl>
                                          <p:spTgt spid="15873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8731"/>
                                        </p:tgtEl>
                                        <p:attrNameLst>
                                          <p:attrName>style.visibility</p:attrName>
                                        </p:attrNameLst>
                                      </p:cBhvr>
                                      <p:to>
                                        <p:strVal val="visible"/>
                                      </p:to>
                                    </p:set>
                                    <p:animEffect transition="in" filter="fade">
                                      <p:cBhvr>
                                        <p:cTn id="21" dur="2000"/>
                                        <p:tgtEl>
                                          <p:spTgt spid="158731"/>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58729"/>
                                        </p:tgtEl>
                                        <p:attrNameLst>
                                          <p:attrName>style.visibility</p:attrName>
                                        </p:attrNameLst>
                                      </p:cBhvr>
                                      <p:to>
                                        <p:strVal val="visible"/>
                                      </p:to>
                                    </p:set>
                                    <p:animEffect transition="in" filter="fade">
                                      <p:cBhvr>
                                        <p:cTn id="25" dur="2000"/>
                                        <p:tgtEl>
                                          <p:spTgt spid="158729"/>
                                        </p:tgtEl>
                                      </p:cBhvr>
                                    </p:animEffec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158728"/>
                                        </p:tgtEl>
                                        <p:attrNameLst>
                                          <p:attrName>style.visibility</p:attrName>
                                        </p:attrNameLst>
                                      </p:cBhvr>
                                      <p:to>
                                        <p:strVal val="visible"/>
                                      </p:to>
                                    </p:set>
                                    <p:animEffect transition="in" filter="fade">
                                      <p:cBhvr>
                                        <p:cTn id="29" dur="2000"/>
                                        <p:tgtEl>
                                          <p:spTgt spid="15872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8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88" y="428625"/>
            <a:ext cx="1851025" cy="669925"/>
          </a:xfrm>
          <a:prstGeom prst="rect">
            <a:avLst/>
          </a:prstGeom>
          <a:solidFill>
            <a:schemeClr val="accent1">
              <a:lumMod val="40000"/>
              <a:lumOff val="60000"/>
            </a:schemeClr>
          </a:solidFill>
          <a:ln w="28575">
            <a:solidFill>
              <a:schemeClr val="tx1"/>
            </a:solidFill>
          </a:ln>
        </p:spPr>
        <p:txBody>
          <a:bodyPr wrap="none">
            <a:spAutoFit/>
          </a:bodyPr>
          <a:lstStyle/>
          <a:p>
            <a:r>
              <a:rPr lang="en-GB" sz="3600">
                <a:latin typeface="Calibri" pitchFamily="34" charset="0"/>
              </a:rPr>
              <a:t>Infra-red</a:t>
            </a:r>
            <a:endParaRPr lang="en-GB">
              <a:latin typeface="Calibri" pitchFamily="34" charset="0"/>
            </a:endParaRPr>
          </a:p>
        </p:txBody>
      </p:sp>
      <p:pic>
        <p:nvPicPr>
          <p:cNvPr id="26630" name="Picture 6" descr="Hair dryer creates IR"/>
          <p:cNvPicPr>
            <a:picLocks noChangeAspect="1" noChangeArrowheads="1"/>
          </p:cNvPicPr>
          <p:nvPr/>
        </p:nvPicPr>
        <p:blipFill>
          <a:blip r:embed="rId2" cstate="print"/>
          <a:srcRect/>
          <a:stretch>
            <a:fillRect/>
          </a:stretch>
        </p:blipFill>
        <p:spPr bwMode="auto">
          <a:xfrm>
            <a:off x="4716463" y="260350"/>
            <a:ext cx="3311525" cy="1987550"/>
          </a:xfrm>
          <a:prstGeom prst="rect">
            <a:avLst/>
          </a:prstGeom>
          <a:noFill/>
          <a:ln w="28575">
            <a:solidFill>
              <a:srgbClr val="000000"/>
            </a:solidFill>
            <a:miter lim="800000"/>
            <a:headEnd/>
            <a:tailEnd/>
          </a:ln>
        </p:spPr>
      </p:pic>
      <p:pic>
        <p:nvPicPr>
          <p:cNvPr id="26632" name="Picture 8" descr="Boy holding cold ball"/>
          <p:cNvPicPr>
            <a:picLocks noChangeAspect="1" noChangeArrowheads="1"/>
          </p:cNvPicPr>
          <p:nvPr/>
        </p:nvPicPr>
        <p:blipFill>
          <a:blip r:embed="rId3" cstate="print"/>
          <a:srcRect/>
          <a:stretch>
            <a:fillRect/>
          </a:stretch>
        </p:blipFill>
        <p:spPr bwMode="auto">
          <a:xfrm>
            <a:off x="4716463" y="2349500"/>
            <a:ext cx="3311525" cy="1990725"/>
          </a:xfrm>
          <a:prstGeom prst="rect">
            <a:avLst/>
          </a:prstGeom>
          <a:noFill/>
          <a:ln w="28575">
            <a:solidFill>
              <a:srgbClr val="000000"/>
            </a:solidFill>
            <a:miter lim="800000"/>
            <a:headEnd/>
            <a:tailEnd/>
          </a:ln>
        </p:spPr>
      </p:pic>
      <p:pic>
        <p:nvPicPr>
          <p:cNvPr id="26634" name="Picture 10" descr="Boy holding hot ball"/>
          <p:cNvPicPr>
            <a:picLocks noChangeAspect="1" noChangeArrowheads="1"/>
          </p:cNvPicPr>
          <p:nvPr/>
        </p:nvPicPr>
        <p:blipFill>
          <a:blip r:embed="rId4" cstate="print"/>
          <a:srcRect/>
          <a:stretch>
            <a:fillRect/>
          </a:stretch>
        </p:blipFill>
        <p:spPr bwMode="auto">
          <a:xfrm>
            <a:off x="4716463" y="4437063"/>
            <a:ext cx="3311525" cy="2035175"/>
          </a:xfrm>
          <a:prstGeom prst="rect">
            <a:avLst/>
          </a:prstGeom>
          <a:noFill/>
          <a:ln w="28575">
            <a:solidFill>
              <a:srgbClr val="000000"/>
            </a:solidFill>
            <a:miter lim="800000"/>
            <a:headEnd/>
            <a:tailEnd/>
          </a:ln>
        </p:spPr>
      </p:pic>
      <p:sp>
        <p:nvSpPr>
          <p:cNvPr id="26635" name="Text Box 11"/>
          <p:cNvSpPr txBox="1">
            <a:spLocks noChangeArrowheads="1"/>
          </p:cNvSpPr>
          <p:nvPr/>
        </p:nvSpPr>
        <p:spPr bwMode="auto">
          <a:xfrm>
            <a:off x="395288" y="1412875"/>
            <a:ext cx="3455987" cy="831850"/>
          </a:xfrm>
          <a:prstGeom prst="rect">
            <a:avLst/>
          </a:prstGeom>
          <a:solidFill>
            <a:srgbClr val="CCECFF"/>
          </a:solidFill>
          <a:ln w="9525">
            <a:solidFill>
              <a:schemeClr val="tx1"/>
            </a:solidFill>
            <a:miter lim="800000"/>
            <a:headEnd/>
            <a:tailEnd/>
          </a:ln>
          <a:effectLst/>
        </p:spPr>
        <p:txBody>
          <a:bodyPr>
            <a:spAutoFit/>
          </a:bodyPr>
          <a:lstStyle/>
          <a:p>
            <a:r>
              <a:rPr lang="en-GB" sz="2400">
                <a:latin typeface="Calibri" pitchFamily="34" charset="0"/>
              </a:rPr>
              <a:t>What do these pictures show?</a:t>
            </a:r>
          </a:p>
        </p:txBody>
      </p:sp>
      <p:sp>
        <p:nvSpPr>
          <p:cNvPr id="26636" name="Text Box 12"/>
          <p:cNvSpPr txBox="1">
            <a:spLocks noChangeArrowheads="1"/>
          </p:cNvSpPr>
          <p:nvPr/>
        </p:nvSpPr>
        <p:spPr bwMode="auto">
          <a:xfrm>
            <a:off x="395288" y="2565400"/>
            <a:ext cx="3455987" cy="831850"/>
          </a:xfrm>
          <a:prstGeom prst="rect">
            <a:avLst/>
          </a:prstGeom>
          <a:solidFill>
            <a:srgbClr val="CCECFF"/>
          </a:solidFill>
          <a:ln w="9525">
            <a:solidFill>
              <a:schemeClr val="tx1"/>
            </a:solidFill>
            <a:miter lim="800000"/>
            <a:headEnd/>
            <a:tailEnd/>
          </a:ln>
          <a:effectLst/>
        </p:spPr>
        <p:txBody>
          <a:bodyPr>
            <a:spAutoFit/>
          </a:bodyPr>
          <a:lstStyle/>
          <a:p>
            <a:r>
              <a:rPr lang="en-GB" sz="2400">
                <a:latin typeface="Calibri" pitchFamily="34" charset="0"/>
              </a:rPr>
              <a:t>They show how hot something is.</a:t>
            </a:r>
          </a:p>
        </p:txBody>
      </p:sp>
      <p:sp>
        <p:nvSpPr>
          <p:cNvPr id="26637" name="Text Box 13"/>
          <p:cNvSpPr txBox="1">
            <a:spLocks noChangeArrowheads="1"/>
          </p:cNvSpPr>
          <p:nvPr/>
        </p:nvSpPr>
        <p:spPr bwMode="auto">
          <a:xfrm>
            <a:off x="395288" y="3716338"/>
            <a:ext cx="3455987" cy="831850"/>
          </a:xfrm>
          <a:prstGeom prst="rect">
            <a:avLst/>
          </a:prstGeom>
          <a:solidFill>
            <a:srgbClr val="CCECFF"/>
          </a:solidFill>
          <a:ln w="9525">
            <a:solidFill>
              <a:schemeClr val="tx1"/>
            </a:solidFill>
            <a:miter lim="800000"/>
            <a:headEnd/>
            <a:tailEnd/>
          </a:ln>
          <a:effectLst/>
        </p:spPr>
        <p:txBody>
          <a:bodyPr>
            <a:spAutoFit/>
          </a:bodyPr>
          <a:lstStyle/>
          <a:p>
            <a:r>
              <a:rPr lang="en-GB" sz="2400">
                <a:latin typeface="Calibri" pitchFamily="34" charset="0"/>
              </a:rPr>
              <a:t>This heat energy is infra red radiation.</a:t>
            </a:r>
          </a:p>
        </p:txBody>
      </p:sp>
      <p:grpSp>
        <p:nvGrpSpPr>
          <p:cNvPr id="2" name="Group 17"/>
          <p:cNvGrpSpPr>
            <a:grpSpLocks/>
          </p:cNvGrpSpPr>
          <p:nvPr/>
        </p:nvGrpSpPr>
        <p:grpSpPr bwMode="auto">
          <a:xfrm>
            <a:off x="395288" y="4941888"/>
            <a:ext cx="3960812" cy="1025525"/>
            <a:chOff x="249" y="3113"/>
            <a:chExt cx="2495" cy="646"/>
          </a:xfrm>
        </p:grpSpPr>
        <p:sp>
          <p:nvSpPr>
            <p:cNvPr id="26640" name="Rectangle 16"/>
            <p:cNvSpPr>
              <a:spLocks noChangeArrowheads="1"/>
            </p:cNvSpPr>
            <p:nvPr/>
          </p:nvSpPr>
          <p:spPr bwMode="auto">
            <a:xfrm>
              <a:off x="249" y="3113"/>
              <a:ext cx="2495" cy="635"/>
            </a:xfrm>
            <a:prstGeom prst="rect">
              <a:avLst/>
            </a:prstGeom>
            <a:solidFill>
              <a:schemeClr val="bg1"/>
            </a:solidFill>
            <a:ln w="9525">
              <a:noFill/>
              <a:miter lim="800000"/>
              <a:headEnd/>
              <a:tailEnd/>
            </a:ln>
            <a:effectLst/>
          </p:spPr>
          <p:txBody>
            <a:bodyPr wrap="none" anchor="ctr"/>
            <a:lstStyle/>
            <a:p>
              <a:endParaRPr lang="en-US"/>
            </a:p>
          </p:txBody>
        </p:sp>
        <p:pic>
          <p:nvPicPr>
            <p:cNvPr id="26639" name="Picture 15" descr="Visible and Infrared Radiation"/>
            <p:cNvPicPr>
              <a:picLocks noChangeAspect="1" noChangeArrowheads="1" noCrop="1"/>
            </p:cNvPicPr>
            <p:nvPr/>
          </p:nvPicPr>
          <p:blipFill>
            <a:blip r:embed="rId5" cstate="print"/>
            <a:srcRect/>
            <a:stretch>
              <a:fillRect/>
            </a:stretch>
          </p:blipFill>
          <p:spPr bwMode="auto">
            <a:xfrm>
              <a:off x="340" y="3158"/>
              <a:ext cx="2404" cy="601"/>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dissolve">
                                      <p:cBhvr>
                                        <p:cTn id="12" dur="500"/>
                                        <p:tgtEl>
                                          <p:spTgt spid="266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dissolve">
                                      <p:cBhvr>
                                        <p:cTn id="17" dur="500"/>
                                        <p:tgtEl>
                                          <p:spTgt spid="266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36"/>
                                        </p:tgtEl>
                                        <p:attrNameLst>
                                          <p:attrName>style.visibility</p:attrName>
                                        </p:attrNameLst>
                                      </p:cBhvr>
                                      <p:to>
                                        <p:strVal val="visible"/>
                                      </p:to>
                                    </p:set>
                                    <p:animEffect transition="in" filter="dissolve">
                                      <p:cBhvr>
                                        <p:cTn id="22" dur="500"/>
                                        <p:tgtEl>
                                          <p:spTgt spid="266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37"/>
                                        </p:tgtEl>
                                        <p:attrNameLst>
                                          <p:attrName>style.visibility</p:attrName>
                                        </p:attrNameLst>
                                      </p:cBhvr>
                                      <p:to>
                                        <p:strVal val="visible"/>
                                      </p:to>
                                    </p:set>
                                    <p:animEffect transition="in" filter="dissolve">
                                      <p:cBhvr>
                                        <p:cTn id="27" dur="500"/>
                                        <p:tgtEl>
                                          <p:spTgt spid="2663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P spid="266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323850" y="404813"/>
            <a:ext cx="6985000" cy="466725"/>
          </a:xfrm>
          <a:prstGeom prst="rect">
            <a:avLst/>
          </a:prstGeom>
          <a:solidFill>
            <a:srgbClr val="CCECFF"/>
          </a:solidFill>
          <a:ln w="9525">
            <a:solidFill>
              <a:schemeClr val="tx1"/>
            </a:solidFill>
            <a:miter lim="800000"/>
            <a:headEnd/>
            <a:tailEnd/>
          </a:ln>
          <a:effectLst/>
        </p:spPr>
        <p:txBody>
          <a:bodyPr>
            <a:spAutoFit/>
          </a:bodyPr>
          <a:lstStyle/>
          <a:p>
            <a:r>
              <a:rPr lang="en-GB" sz="2400">
                <a:latin typeface="Calibri" pitchFamily="34" charset="0"/>
              </a:rPr>
              <a:t>We can see infra red radiation using a thermal camera.</a:t>
            </a:r>
          </a:p>
        </p:txBody>
      </p:sp>
      <p:sp>
        <p:nvSpPr>
          <p:cNvPr id="27655" name="Text Box 7"/>
          <p:cNvSpPr txBox="1">
            <a:spLocks noChangeArrowheads="1"/>
          </p:cNvSpPr>
          <p:nvPr/>
        </p:nvSpPr>
        <p:spPr bwMode="auto">
          <a:xfrm>
            <a:off x="1476375" y="5013325"/>
            <a:ext cx="2592388" cy="466725"/>
          </a:xfrm>
          <a:prstGeom prst="rect">
            <a:avLst/>
          </a:prstGeom>
          <a:solidFill>
            <a:srgbClr val="CCECFF"/>
          </a:solidFill>
          <a:ln w="9525">
            <a:solidFill>
              <a:schemeClr val="tx1"/>
            </a:solidFill>
            <a:miter lim="800000"/>
            <a:headEnd/>
            <a:tailEnd/>
          </a:ln>
          <a:effectLst/>
        </p:spPr>
        <p:txBody>
          <a:bodyPr>
            <a:spAutoFit/>
          </a:bodyPr>
          <a:lstStyle/>
          <a:p>
            <a:r>
              <a:rPr lang="en-GB" sz="2400">
                <a:latin typeface="Calibri" pitchFamily="34" charset="0"/>
              </a:rPr>
              <a:t>How is this useful?</a:t>
            </a:r>
          </a:p>
        </p:txBody>
      </p:sp>
      <p:pic>
        <p:nvPicPr>
          <p:cNvPr id="27657" name="Picture 9" descr="scorpion_vis"/>
          <p:cNvPicPr>
            <a:picLocks noChangeAspect="1" noChangeArrowheads="1"/>
          </p:cNvPicPr>
          <p:nvPr/>
        </p:nvPicPr>
        <p:blipFill>
          <a:blip r:embed="rId2" cstate="print"/>
          <a:srcRect/>
          <a:stretch>
            <a:fillRect/>
          </a:stretch>
        </p:blipFill>
        <p:spPr bwMode="auto">
          <a:xfrm>
            <a:off x="395288" y="1196975"/>
            <a:ext cx="3744912" cy="3065463"/>
          </a:xfrm>
          <a:prstGeom prst="rect">
            <a:avLst/>
          </a:prstGeom>
          <a:noFill/>
          <a:ln w="28575">
            <a:solidFill>
              <a:srgbClr val="000000"/>
            </a:solidFill>
            <a:miter lim="800000"/>
            <a:headEnd/>
            <a:tailEnd/>
          </a:ln>
        </p:spPr>
      </p:pic>
      <p:pic>
        <p:nvPicPr>
          <p:cNvPr id="27659" name="Picture 11" descr="scorpion1_ir"/>
          <p:cNvPicPr>
            <a:picLocks noChangeAspect="1" noChangeArrowheads="1"/>
          </p:cNvPicPr>
          <p:nvPr/>
        </p:nvPicPr>
        <p:blipFill>
          <a:blip r:embed="rId3" cstate="print"/>
          <a:srcRect/>
          <a:stretch>
            <a:fillRect/>
          </a:stretch>
        </p:blipFill>
        <p:spPr bwMode="auto">
          <a:xfrm>
            <a:off x="4284663" y="1412875"/>
            <a:ext cx="4319587" cy="2544763"/>
          </a:xfrm>
          <a:prstGeom prst="rect">
            <a:avLst/>
          </a:prstGeom>
          <a:noFill/>
          <a:ln w="28575">
            <a:solidFill>
              <a:srgbClr val="000000"/>
            </a:solidFill>
            <a:miter lim="800000"/>
            <a:headEnd/>
            <a:tailEnd/>
          </a:ln>
        </p:spPr>
      </p:pic>
      <p:pic>
        <p:nvPicPr>
          <p:cNvPr id="27661" name="Picture 13" descr="AV-Night-vision-goggles"/>
          <p:cNvPicPr>
            <a:picLocks noChangeAspect="1" noChangeArrowheads="1"/>
          </p:cNvPicPr>
          <p:nvPr/>
        </p:nvPicPr>
        <p:blipFill>
          <a:blip r:embed="rId4" cstate="print"/>
          <a:srcRect/>
          <a:stretch>
            <a:fillRect/>
          </a:stretch>
        </p:blipFill>
        <p:spPr bwMode="auto">
          <a:xfrm>
            <a:off x="4859338" y="4292600"/>
            <a:ext cx="2376487" cy="23622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dissolve">
                                      <p:cBhvr>
                                        <p:cTn id="7" dur="500"/>
                                        <p:tgtEl>
                                          <p:spTgt spid="276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9"/>
                                        </p:tgtEl>
                                        <p:attrNameLst>
                                          <p:attrName>style.visibility</p:attrName>
                                        </p:attrNameLst>
                                      </p:cBhvr>
                                      <p:to>
                                        <p:strVal val="visible"/>
                                      </p:to>
                                    </p:set>
                                    <p:animEffect transition="in" filter="dissolve">
                                      <p:cBhvr>
                                        <p:cTn id="12" dur="500"/>
                                        <p:tgtEl>
                                          <p:spTgt spid="2765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5"/>
                                        </p:tgtEl>
                                        <p:attrNameLst>
                                          <p:attrName>style.visibility</p:attrName>
                                        </p:attrNameLst>
                                      </p:cBhvr>
                                      <p:to>
                                        <p:strVal val="visible"/>
                                      </p:to>
                                    </p:set>
                                    <p:animEffect transition="in" filter="dissolve">
                                      <p:cBhvr>
                                        <p:cTn id="17" dur="500"/>
                                        <p:tgtEl>
                                          <p:spTgt spid="276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61"/>
                                        </p:tgtEl>
                                        <p:attrNameLst>
                                          <p:attrName>style.visibility</p:attrName>
                                        </p:attrNameLst>
                                      </p:cBhvr>
                                      <p:to>
                                        <p:strVal val="visible"/>
                                      </p:to>
                                    </p:set>
                                    <p:animEffect transition="in" filter="dissolve">
                                      <p:cBhvr>
                                        <p:cTn id="22"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nfrared"/>
          <p:cNvPicPr>
            <a:picLocks noChangeAspect="1" noChangeArrowheads="1"/>
          </p:cNvPicPr>
          <p:nvPr/>
        </p:nvPicPr>
        <p:blipFill>
          <a:blip r:embed="rId2" cstate="print"/>
          <a:srcRect/>
          <a:stretch>
            <a:fillRect/>
          </a:stretch>
        </p:blipFill>
        <p:spPr bwMode="auto">
          <a:xfrm>
            <a:off x="539750" y="692150"/>
            <a:ext cx="4679950" cy="3509963"/>
          </a:xfrm>
          <a:prstGeom prst="rect">
            <a:avLst/>
          </a:prstGeom>
          <a:noFill/>
          <a:ln w="28575">
            <a:solidFill>
              <a:srgbClr val="000000"/>
            </a:solidFill>
            <a:miter lim="800000"/>
            <a:headEnd/>
            <a:tailEnd/>
          </a:ln>
        </p:spPr>
      </p:pic>
      <p:sp>
        <p:nvSpPr>
          <p:cNvPr id="29701" name="AutoShape 5"/>
          <p:cNvSpPr>
            <a:spLocks noChangeArrowheads="1"/>
          </p:cNvSpPr>
          <p:nvPr/>
        </p:nvSpPr>
        <p:spPr bwMode="auto">
          <a:xfrm>
            <a:off x="4716463" y="4581525"/>
            <a:ext cx="3671887" cy="1655763"/>
          </a:xfrm>
          <a:prstGeom prst="wedgeRoundRectCallout">
            <a:avLst>
              <a:gd name="adj1" fmla="val -98074"/>
              <a:gd name="adj2" fmla="val -136769"/>
              <a:gd name="adj3" fmla="val 16667"/>
            </a:avLst>
          </a:prstGeom>
          <a:solidFill>
            <a:srgbClr val="CCECFF"/>
          </a:solidFill>
          <a:ln w="9525">
            <a:solidFill>
              <a:schemeClr val="tx1"/>
            </a:solidFill>
            <a:miter lim="800000"/>
            <a:headEnd/>
            <a:tailEnd/>
          </a:ln>
          <a:effectLst/>
        </p:spPr>
        <p:txBody>
          <a:bodyPr/>
          <a:lstStyle/>
          <a:p>
            <a:pPr algn="ctr"/>
            <a:r>
              <a:rPr lang="en-GB" sz="2400">
                <a:latin typeface="Calibri" pitchFamily="34" charset="0"/>
              </a:rPr>
              <a:t>This is the infra red radiation. The camera can see it, even though your eyes can’t!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468313" y="476250"/>
            <a:ext cx="6705600" cy="538163"/>
          </a:xfrm>
          <a:prstGeom prst="rect">
            <a:avLst/>
          </a:prstGeom>
          <a:solidFill>
            <a:srgbClr val="CCECFF"/>
          </a:solidFill>
          <a:ln w="19050">
            <a:solidFill>
              <a:schemeClr val="tx1"/>
            </a:solidFill>
            <a:miter lim="800000"/>
            <a:headEnd/>
            <a:tailEnd/>
          </a:ln>
          <a:effectLst/>
        </p:spPr>
        <p:txBody>
          <a:bodyPr wrap="none">
            <a:spAutoFit/>
          </a:bodyPr>
          <a:lstStyle/>
          <a:p>
            <a:r>
              <a:rPr lang="en-GB" sz="2800">
                <a:latin typeface="Calibri" pitchFamily="34" charset="0"/>
              </a:rPr>
              <a:t>What else can we use infra red radiation for?</a:t>
            </a:r>
          </a:p>
        </p:txBody>
      </p:sp>
      <p:pic>
        <p:nvPicPr>
          <p:cNvPr id="30727" name="Picture 7" descr="Passive_infrared_detector"/>
          <p:cNvPicPr>
            <a:picLocks noChangeAspect="1" noChangeArrowheads="1"/>
          </p:cNvPicPr>
          <p:nvPr/>
        </p:nvPicPr>
        <p:blipFill>
          <a:blip r:embed="rId2" cstate="print"/>
          <a:srcRect/>
          <a:stretch>
            <a:fillRect/>
          </a:stretch>
        </p:blipFill>
        <p:spPr bwMode="auto">
          <a:xfrm>
            <a:off x="1258888" y="1268413"/>
            <a:ext cx="2376487" cy="2376487"/>
          </a:xfrm>
          <a:prstGeom prst="rect">
            <a:avLst/>
          </a:prstGeom>
          <a:noFill/>
          <a:ln w="28575">
            <a:solidFill>
              <a:srgbClr val="000000"/>
            </a:solidFill>
            <a:miter lim="800000"/>
            <a:headEnd/>
            <a:tailEnd/>
          </a:ln>
        </p:spPr>
      </p:pic>
      <p:pic>
        <p:nvPicPr>
          <p:cNvPr id="30729" name="Picture 9" descr="Toaster_Filaments"/>
          <p:cNvPicPr>
            <a:picLocks noChangeAspect="1" noChangeArrowheads="1"/>
          </p:cNvPicPr>
          <p:nvPr/>
        </p:nvPicPr>
        <p:blipFill>
          <a:blip r:embed="rId3" cstate="print"/>
          <a:srcRect/>
          <a:stretch>
            <a:fillRect/>
          </a:stretch>
        </p:blipFill>
        <p:spPr bwMode="auto">
          <a:xfrm>
            <a:off x="5435600" y="1268413"/>
            <a:ext cx="3168650" cy="2360612"/>
          </a:xfrm>
          <a:prstGeom prst="rect">
            <a:avLst/>
          </a:prstGeom>
          <a:noFill/>
          <a:ln w="28575">
            <a:solidFill>
              <a:srgbClr val="000000"/>
            </a:solidFill>
            <a:miter lim="800000"/>
            <a:headEnd/>
            <a:tailEnd/>
          </a:ln>
        </p:spPr>
      </p:pic>
      <p:pic>
        <p:nvPicPr>
          <p:cNvPr id="30731" name="Picture 11" descr="Centurion%20Over%20Door%20small"/>
          <p:cNvPicPr>
            <a:picLocks noChangeAspect="1" noChangeArrowheads="1"/>
          </p:cNvPicPr>
          <p:nvPr/>
        </p:nvPicPr>
        <p:blipFill>
          <a:blip r:embed="rId4" cstate="print"/>
          <a:srcRect/>
          <a:stretch>
            <a:fillRect/>
          </a:stretch>
        </p:blipFill>
        <p:spPr bwMode="auto">
          <a:xfrm>
            <a:off x="3059113" y="3883025"/>
            <a:ext cx="3240087" cy="24987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7"/>
          <p:cNvSpPr>
            <a:spLocks noChangeArrowheads="1" noChangeShapeType="1" noTextEdit="1"/>
          </p:cNvSpPr>
          <p:nvPr/>
        </p:nvSpPr>
        <p:spPr bwMode="auto">
          <a:xfrm>
            <a:off x="323850" y="77788"/>
            <a:ext cx="8569325" cy="903287"/>
          </a:xfrm>
          <a:prstGeom prst="rect">
            <a:avLst/>
          </a:prstGeom>
        </p:spPr>
        <p:txBody>
          <a:bodyPr wrap="none" fromWordArt="1">
            <a:prstTxWarp prst="textDoubleWave1">
              <a:avLst>
                <a:gd name="adj1" fmla="val 10319"/>
                <a:gd name="adj2" fmla="val 426"/>
              </a:avLst>
            </a:prstTxWarp>
          </a:bodyPr>
          <a:lstStyle/>
          <a:p>
            <a:pPr algn="ctr"/>
            <a:r>
              <a:rPr lang="en-US" sz="3600" b="1" kern="10">
                <a:ln w="9525">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atin typeface="Arial"/>
                <a:cs typeface="Arial"/>
              </a:rPr>
              <a:t>VISIBLE LIGHT</a:t>
            </a:r>
          </a:p>
        </p:txBody>
      </p:sp>
      <p:sp>
        <p:nvSpPr>
          <p:cNvPr id="159748" name="Text Box 13"/>
          <p:cNvSpPr txBox="1">
            <a:spLocks noChangeArrowheads="1"/>
          </p:cNvSpPr>
          <p:nvPr/>
        </p:nvSpPr>
        <p:spPr bwMode="auto">
          <a:xfrm>
            <a:off x="0" y="1268413"/>
            <a:ext cx="9144000" cy="1569660"/>
          </a:xfrm>
          <a:prstGeom prst="rect">
            <a:avLst/>
          </a:prstGeom>
          <a:noFill/>
          <a:ln w="9525" algn="ctr">
            <a:noFill/>
            <a:miter lim="800000"/>
            <a:headEnd/>
            <a:tailEnd/>
          </a:ln>
        </p:spPr>
        <p:txBody>
          <a:bodyPr>
            <a:spAutoFit/>
          </a:bodyPr>
          <a:lstStyle/>
          <a:p>
            <a:pPr marL="342900" indent="-342900">
              <a:buFontTx/>
              <a:buChar char="•"/>
            </a:pPr>
            <a:r>
              <a:rPr lang="en-GB" sz="2400" b="1" dirty="0"/>
              <a:t>Wavelength: </a:t>
            </a:r>
            <a:r>
              <a:rPr lang="en-GB" sz="2400" dirty="0"/>
              <a:t>370nm (violet) to 740nm (red)</a:t>
            </a:r>
          </a:p>
          <a:p>
            <a:pPr marL="342900" indent="-342900">
              <a:buFontTx/>
              <a:buChar char="•"/>
            </a:pPr>
            <a:r>
              <a:rPr lang="en-GB" sz="2400" b="1" dirty="0"/>
              <a:t>Frequency: </a:t>
            </a:r>
            <a:r>
              <a:rPr lang="en-GB" sz="2400" dirty="0"/>
              <a:t>8 x 10</a:t>
            </a:r>
            <a:r>
              <a:rPr lang="en-GB" sz="2400" baseline="30000" dirty="0"/>
              <a:t>14</a:t>
            </a:r>
            <a:r>
              <a:rPr lang="en-GB" sz="2400" dirty="0"/>
              <a:t> to 4 x 10</a:t>
            </a:r>
            <a:r>
              <a:rPr lang="en-GB" sz="2400" baseline="30000" dirty="0"/>
              <a:t>14</a:t>
            </a:r>
            <a:r>
              <a:rPr lang="en-GB" sz="2400" dirty="0"/>
              <a:t> Hz</a:t>
            </a:r>
          </a:p>
          <a:p>
            <a:pPr marL="342900" indent="-342900">
              <a:buFontTx/>
              <a:buChar char="•"/>
            </a:pPr>
            <a:r>
              <a:rPr lang="en-GB" sz="2400" b="1" dirty="0"/>
              <a:t>Uses: </a:t>
            </a:r>
            <a:r>
              <a:rPr lang="en-GB" sz="2400" dirty="0"/>
              <a:t>seeing</a:t>
            </a:r>
          </a:p>
          <a:p>
            <a:pPr marL="342900" indent="-342900">
              <a:buFontTx/>
              <a:buChar char="•"/>
            </a:pPr>
            <a:r>
              <a:rPr lang="en-GB" sz="2400" b="1" dirty="0"/>
              <a:t>Dangers: </a:t>
            </a:r>
            <a:r>
              <a:rPr lang="en-GB" sz="2400" dirty="0"/>
              <a:t>eye damage from bright lights</a:t>
            </a:r>
          </a:p>
        </p:txBody>
      </p:sp>
      <p:pic>
        <p:nvPicPr>
          <p:cNvPr id="159752" name="Picture 8" descr="Earth_surface_wavelength"/>
          <p:cNvPicPr>
            <a:picLocks noChangeAspect="1" noChangeArrowheads="1"/>
          </p:cNvPicPr>
          <p:nvPr/>
        </p:nvPicPr>
        <p:blipFill>
          <a:blip r:embed="rId2" cstate="print"/>
          <a:srcRect/>
          <a:stretch>
            <a:fillRect/>
          </a:stretch>
        </p:blipFill>
        <p:spPr bwMode="auto">
          <a:xfrm>
            <a:off x="3275013" y="2859088"/>
            <a:ext cx="5689600" cy="3883025"/>
          </a:xfrm>
          <a:prstGeom prst="rect">
            <a:avLst/>
          </a:prstGeom>
          <a:noFill/>
          <a:ln w="9525">
            <a:noFill/>
            <a:miter lim="800000"/>
            <a:headEnd/>
            <a:tailEnd/>
          </a:ln>
        </p:spPr>
      </p:pic>
      <p:pic>
        <p:nvPicPr>
          <p:cNvPr id="159753" name="Picture 9" descr="eye"/>
          <p:cNvPicPr>
            <a:picLocks noChangeAspect="1" noChangeArrowheads="1"/>
          </p:cNvPicPr>
          <p:nvPr/>
        </p:nvPicPr>
        <p:blipFill>
          <a:blip r:embed="rId3" cstate="print"/>
          <a:srcRect/>
          <a:stretch>
            <a:fillRect/>
          </a:stretch>
        </p:blipFill>
        <p:spPr bwMode="auto">
          <a:xfrm>
            <a:off x="395288" y="2924175"/>
            <a:ext cx="2665412" cy="1938338"/>
          </a:xfrm>
          <a:prstGeom prst="rect">
            <a:avLst/>
          </a:prstGeom>
          <a:noFill/>
          <a:ln w="9525">
            <a:noFill/>
            <a:miter lim="800000"/>
            <a:headEnd/>
            <a:tailEnd/>
          </a:ln>
        </p:spPr>
      </p:pic>
      <p:sp>
        <p:nvSpPr>
          <p:cNvPr id="23561" name="AutoShape 9"/>
          <p:cNvSpPr>
            <a:spLocks noChangeArrowheads="1"/>
          </p:cNvSpPr>
          <p:nvPr/>
        </p:nvSpPr>
        <p:spPr bwMode="auto">
          <a:xfrm>
            <a:off x="179388" y="5084763"/>
            <a:ext cx="3529012" cy="1512887"/>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GB" sz="2400">
                <a:solidFill>
                  <a:schemeClr val="accent2"/>
                </a:solidFill>
              </a:rPr>
              <a:t>Visible light is best at getting through our atmosphere – which is why we use it to see!</a:t>
            </a:r>
            <a:endParaRPr lang="en-US" sz="2400"/>
          </a:p>
        </p:txBody>
      </p:sp>
      <p:sp>
        <p:nvSpPr>
          <p:cNvPr id="23562" name="Line 10"/>
          <p:cNvSpPr>
            <a:spLocks noChangeShapeType="1"/>
          </p:cNvSpPr>
          <p:nvPr/>
        </p:nvSpPr>
        <p:spPr bwMode="auto">
          <a:xfrm flipV="1">
            <a:off x="3708400" y="3357563"/>
            <a:ext cx="935038" cy="2519362"/>
          </a:xfrm>
          <a:prstGeom prst="line">
            <a:avLst/>
          </a:prstGeom>
          <a:noFill/>
          <a:ln w="50800">
            <a:solidFill>
              <a:schemeClr val="bg2"/>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59753"/>
                                        </p:tgtEl>
                                        <p:attrNameLst>
                                          <p:attrName>style.visibility</p:attrName>
                                        </p:attrNameLst>
                                      </p:cBhvr>
                                      <p:to>
                                        <p:strVal val="visible"/>
                                      </p:to>
                                    </p:set>
                                    <p:animEffect transition="in" filter="fade">
                                      <p:cBhvr>
                                        <p:cTn id="18" dur="2000"/>
                                        <p:tgtEl>
                                          <p:spTgt spid="159753"/>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59752"/>
                                        </p:tgtEl>
                                        <p:attrNameLst>
                                          <p:attrName>style.visibility</p:attrName>
                                        </p:attrNameLst>
                                      </p:cBhvr>
                                      <p:to>
                                        <p:strVal val="visible"/>
                                      </p:to>
                                    </p:set>
                                    <p:animEffect transition="in" filter="fade">
                                      <p:cBhvr>
                                        <p:cTn id="22" dur="2000"/>
                                        <p:tgtEl>
                                          <p:spTgt spid="15975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74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561"/>
                                        </p:tgtEl>
                                        <p:attrNameLst>
                                          <p:attrName>style.visibility</p:attrName>
                                        </p:attrNameLst>
                                      </p:cBhvr>
                                      <p:to>
                                        <p:strVal val="visible"/>
                                      </p:to>
                                    </p:set>
                                    <p:animEffect transition="in" filter="wipe(left)">
                                      <p:cBhvr>
                                        <p:cTn id="31" dur="500"/>
                                        <p:tgtEl>
                                          <p:spTgt spid="2356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3562"/>
                                        </p:tgtEl>
                                        <p:attrNameLst>
                                          <p:attrName>style.visibility</p:attrName>
                                        </p:attrNameLst>
                                      </p:cBhvr>
                                      <p:to>
                                        <p:strVal val="visible"/>
                                      </p:to>
                                    </p:set>
                                    <p:animEffect transition="in" filter="wipe(left)">
                                      <p:cBhvr>
                                        <p:cTn id="35"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build="p"/>
      <p:bldP spid="23561" grpId="0" animBg="1"/>
      <p:bldP spid="235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775" y="692697"/>
            <a:ext cx="9151505" cy="79208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smtClean="0"/>
              <a:t>The electromagnetic spectrum</a:t>
            </a:r>
            <a:endParaRPr lang="en-GB" b="1" u="sng" dirty="0"/>
          </a:p>
        </p:txBody>
      </p:sp>
      <p:sp>
        <p:nvSpPr>
          <p:cNvPr id="6" name="Subtitle 2"/>
          <p:cNvSpPr txBox="1">
            <a:spLocks/>
          </p:cNvSpPr>
          <p:nvPr/>
        </p:nvSpPr>
        <p:spPr>
          <a:xfrm>
            <a:off x="381001" y="1596008"/>
            <a:ext cx="8295456" cy="45761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GB" sz="4000" b="1" dirty="0" smtClean="0">
                <a:solidFill>
                  <a:srgbClr val="FFC000"/>
                </a:solidFill>
              </a:rPr>
              <a:t>Learning Intentions:</a:t>
            </a:r>
          </a:p>
          <a:p>
            <a:pPr marL="457200" indent="-457200"/>
            <a:r>
              <a:rPr lang="en-GB" sz="3600" b="1" dirty="0" smtClean="0">
                <a:solidFill>
                  <a:srgbClr val="FFFFFF"/>
                </a:solidFill>
              </a:rPr>
              <a:t>Recall the order of the EM spectrum.</a:t>
            </a:r>
          </a:p>
          <a:p>
            <a:pPr marL="457200" indent="-457200"/>
            <a:r>
              <a:rPr lang="en-GB" sz="3600" b="1" dirty="0" smtClean="0">
                <a:solidFill>
                  <a:srgbClr val="FFFFFF"/>
                </a:solidFill>
              </a:rPr>
              <a:t>Describe the properties of waves in the EM spectrum.</a:t>
            </a:r>
          </a:p>
          <a:p>
            <a:pPr marL="457200" indent="-457200"/>
            <a:r>
              <a:rPr lang="en-GB" sz="3600" b="1" dirty="0" smtClean="0">
                <a:solidFill>
                  <a:srgbClr val="FFFFFF"/>
                </a:solidFill>
              </a:rPr>
              <a:t>Evaluate the uses and dangers of the EM spectrum.</a:t>
            </a:r>
            <a:endParaRPr lang="en-GB" dirty="0"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88" y="428625"/>
            <a:ext cx="1117600" cy="669925"/>
          </a:xfrm>
          <a:prstGeom prst="rect">
            <a:avLst/>
          </a:prstGeom>
          <a:solidFill>
            <a:schemeClr val="accent1">
              <a:lumMod val="40000"/>
              <a:lumOff val="60000"/>
            </a:schemeClr>
          </a:solidFill>
          <a:ln w="28575">
            <a:solidFill>
              <a:schemeClr val="tx1"/>
            </a:solidFill>
          </a:ln>
        </p:spPr>
        <p:txBody>
          <a:bodyPr wrap="none">
            <a:spAutoFit/>
          </a:bodyPr>
          <a:lstStyle/>
          <a:p>
            <a:r>
              <a:rPr lang="en-GB" sz="3600">
                <a:latin typeface="Calibri" pitchFamily="34" charset="0"/>
              </a:rPr>
              <a:t>Light</a:t>
            </a:r>
            <a:endParaRPr lang="en-GB">
              <a:latin typeface="Calibri" pitchFamily="34" charset="0"/>
            </a:endParaRPr>
          </a:p>
        </p:txBody>
      </p:sp>
      <p:pic>
        <p:nvPicPr>
          <p:cNvPr id="20486" name="Picture 6" descr="File:Light dispersion conceptual waves.gif">
            <a:hlinkClick r:id="rId2"/>
          </p:cNvPr>
          <p:cNvPicPr>
            <a:picLocks noChangeAspect="1" noChangeArrowheads="1" noCrop="1"/>
          </p:cNvPicPr>
          <p:nvPr/>
        </p:nvPicPr>
        <p:blipFill>
          <a:blip r:embed="rId3" cstate="print"/>
          <a:srcRect/>
          <a:stretch>
            <a:fillRect/>
          </a:stretch>
        </p:blipFill>
        <p:spPr bwMode="auto">
          <a:xfrm>
            <a:off x="250825" y="3213100"/>
            <a:ext cx="4392613" cy="3294063"/>
          </a:xfrm>
          <a:prstGeom prst="rect">
            <a:avLst/>
          </a:prstGeom>
          <a:noFill/>
        </p:spPr>
      </p:pic>
      <p:sp>
        <p:nvSpPr>
          <p:cNvPr id="20487" name="Text Box 7"/>
          <p:cNvSpPr txBox="1">
            <a:spLocks noChangeArrowheads="1"/>
          </p:cNvSpPr>
          <p:nvPr/>
        </p:nvSpPr>
        <p:spPr bwMode="auto">
          <a:xfrm>
            <a:off x="179388" y="1612900"/>
            <a:ext cx="4630737" cy="406400"/>
          </a:xfrm>
          <a:prstGeom prst="rect">
            <a:avLst/>
          </a:prstGeom>
          <a:solidFill>
            <a:srgbClr val="CCECFF"/>
          </a:solidFill>
          <a:ln w="9525">
            <a:solidFill>
              <a:schemeClr val="tx1"/>
            </a:solidFill>
            <a:miter lim="800000"/>
            <a:headEnd/>
            <a:tailEnd/>
          </a:ln>
          <a:effectLst/>
        </p:spPr>
        <p:txBody>
          <a:bodyPr wrap="none">
            <a:spAutoFit/>
          </a:bodyPr>
          <a:lstStyle/>
          <a:p>
            <a:r>
              <a:rPr lang="en-GB" sz="2000" dirty="0">
                <a:latin typeface="Calibri" pitchFamily="34" charset="0"/>
              </a:rPr>
              <a:t>White light is made up of different </a:t>
            </a:r>
            <a:r>
              <a:rPr lang="en-GB" sz="2000" dirty="0" err="1" smtClean="0">
                <a:latin typeface="Calibri" pitchFamily="34" charset="0"/>
              </a:rPr>
              <a:t>colors</a:t>
            </a:r>
            <a:r>
              <a:rPr lang="en-GB" sz="2000" dirty="0">
                <a:latin typeface="Calibri" pitchFamily="34" charset="0"/>
              </a:rPr>
              <a:t>.</a:t>
            </a:r>
          </a:p>
        </p:txBody>
      </p:sp>
      <p:pic>
        <p:nvPicPr>
          <p:cNvPr id="20489" name="Picture 9" descr="rainbow"/>
          <p:cNvPicPr>
            <a:picLocks noChangeAspect="1" noChangeArrowheads="1"/>
          </p:cNvPicPr>
          <p:nvPr/>
        </p:nvPicPr>
        <p:blipFill>
          <a:blip r:embed="rId4" cstate="print"/>
          <a:srcRect/>
          <a:stretch>
            <a:fillRect/>
          </a:stretch>
        </p:blipFill>
        <p:spPr bwMode="auto">
          <a:xfrm>
            <a:off x="5543550" y="0"/>
            <a:ext cx="3600450" cy="2424112"/>
          </a:xfrm>
          <a:prstGeom prst="rect">
            <a:avLst/>
          </a:prstGeom>
          <a:noFill/>
          <a:ln w="28575">
            <a:solidFill>
              <a:srgbClr val="000000"/>
            </a:solidFill>
            <a:miter lim="800000"/>
            <a:headEnd/>
            <a:tailEnd/>
          </a:ln>
        </p:spPr>
      </p:pic>
      <p:sp>
        <p:nvSpPr>
          <p:cNvPr id="20490" name="Text Box 10"/>
          <p:cNvSpPr txBox="1">
            <a:spLocks noChangeArrowheads="1"/>
          </p:cNvSpPr>
          <p:nvPr/>
        </p:nvSpPr>
        <p:spPr bwMode="auto">
          <a:xfrm>
            <a:off x="179388" y="2276475"/>
            <a:ext cx="3213100" cy="406400"/>
          </a:xfrm>
          <a:prstGeom prst="rect">
            <a:avLst/>
          </a:prstGeom>
          <a:solidFill>
            <a:srgbClr val="CCECFF"/>
          </a:solidFill>
          <a:ln w="9525">
            <a:solidFill>
              <a:schemeClr val="tx1"/>
            </a:solidFill>
            <a:miter lim="800000"/>
            <a:headEnd/>
            <a:tailEnd/>
          </a:ln>
          <a:effectLst/>
        </p:spPr>
        <p:txBody>
          <a:bodyPr wrap="none">
            <a:spAutoFit/>
          </a:bodyPr>
          <a:lstStyle/>
          <a:p>
            <a:r>
              <a:rPr lang="en-GB" sz="2000">
                <a:latin typeface="Calibri" pitchFamily="34" charset="0"/>
              </a:rPr>
              <a:t>We can see this in a rainbow.</a:t>
            </a:r>
          </a:p>
        </p:txBody>
      </p:sp>
      <p:sp>
        <p:nvSpPr>
          <p:cNvPr id="20491" name="Text Box 11"/>
          <p:cNvSpPr txBox="1">
            <a:spLocks noChangeArrowheads="1"/>
          </p:cNvSpPr>
          <p:nvPr/>
        </p:nvSpPr>
        <p:spPr bwMode="auto">
          <a:xfrm>
            <a:off x="5724128" y="4653136"/>
            <a:ext cx="2592388" cy="406400"/>
          </a:xfrm>
          <a:prstGeom prst="rect">
            <a:avLst/>
          </a:prstGeom>
          <a:solidFill>
            <a:srgbClr val="CCECFF"/>
          </a:solidFill>
          <a:ln w="9525">
            <a:solidFill>
              <a:schemeClr val="tx1"/>
            </a:solidFill>
            <a:miter lim="800000"/>
            <a:headEnd/>
            <a:tailEnd/>
          </a:ln>
          <a:effectLst/>
        </p:spPr>
        <p:txBody>
          <a:bodyPr>
            <a:spAutoFit/>
          </a:bodyPr>
          <a:lstStyle/>
          <a:p>
            <a:pPr algn="ctr"/>
            <a:r>
              <a:rPr lang="en-GB" sz="2000" dirty="0">
                <a:latin typeface="Calibri" pitchFamily="34" charset="0"/>
              </a:rPr>
              <a:t>But what’s happening?</a:t>
            </a:r>
          </a:p>
        </p:txBody>
      </p:sp>
      <p:sp>
        <p:nvSpPr>
          <p:cNvPr id="20492" name="Text Box 12"/>
          <p:cNvSpPr txBox="1">
            <a:spLocks noChangeArrowheads="1"/>
          </p:cNvSpPr>
          <p:nvPr/>
        </p:nvSpPr>
        <p:spPr bwMode="auto">
          <a:xfrm>
            <a:off x="5292080" y="5373216"/>
            <a:ext cx="3672407" cy="1323439"/>
          </a:xfrm>
          <a:prstGeom prst="rect">
            <a:avLst/>
          </a:prstGeom>
          <a:solidFill>
            <a:srgbClr val="CCECFF"/>
          </a:solidFill>
          <a:ln w="9525">
            <a:solidFill>
              <a:schemeClr val="tx1"/>
            </a:solidFill>
            <a:miter lim="800000"/>
            <a:headEnd/>
            <a:tailEnd/>
          </a:ln>
          <a:effectLst/>
        </p:spPr>
        <p:txBody>
          <a:bodyPr wrap="square">
            <a:spAutoFit/>
          </a:bodyPr>
          <a:lstStyle/>
          <a:p>
            <a:pPr algn="ctr"/>
            <a:r>
              <a:rPr lang="en-GB" sz="2000" dirty="0">
                <a:latin typeface="Calibri" pitchFamily="34" charset="0"/>
              </a:rPr>
              <a:t>The drops of water in the air are splitting the light from the sun into its different </a:t>
            </a:r>
            <a:r>
              <a:rPr lang="en-GB" sz="2000" dirty="0" err="1" smtClean="0">
                <a:latin typeface="Calibri" pitchFamily="34" charset="0"/>
              </a:rPr>
              <a:t>colors</a:t>
            </a:r>
            <a:r>
              <a:rPr lang="en-GB" sz="2000" dirty="0" smtClean="0">
                <a:latin typeface="Calibri" pitchFamily="34" charset="0"/>
              </a:rPr>
              <a:t>.</a:t>
            </a:r>
          </a:p>
          <a:p>
            <a:pPr algn="ctr"/>
            <a:r>
              <a:rPr lang="en-GB" sz="2000" dirty="0" smtClean="0">
                <a:latin typeface="Calibri" pitchFamily="34" charset="0"/>
              </a:rPr>
              <a:t>REFRACTION</a:t>
            </a:r>
            <a:endParaRPr lang="en-GB" sz="2000" dirty="0">
              <a:latin typeface="Calibri" pitchFamily="34" charset="0"/>
            </a:endParaRPr>
          </a:p>
        </p:txBody>
      </p:sp>
      <p:pic>
        <p:nvPicPr>
          <p:cNvPr id="9" name="Picture 12" descr="prism-10"/>
          <p:cNvPicPr>
            <a:picLocks noChangeAspect="1" noChangeArrowheads="1"/>
          </p:cNvPicPr>
          <p:nvPr/>
        </p:nvPicPr>
        <p:blipFill>
          <a:blip r:embed="rId5" cstate="print"/>
          <a:srcRect/>
          <a:stretch>
            <a:fillRect/>
          </a:stretch>
        </p:blipFill>
        <p:spPr bwMode="auto">
          <a:xfrm>
            <a:off x="5004048" y="2636912"/>
            <a:ext cx="2592313" cy="2018331"/>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ssolv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dissolve">
                                      <p:cBhvr>
                                        <p:cTn id="12" dur="500"/>
                                        <p:tgtEl>
                                          <p:spTgt spid="20490"/>
                                        </p:tgtEl>
                                      </p:cBhvr>
                                    </p:animEffect>
                                  </p:childTnLst>
                                </p:cTn>
                              </p:par>
                            </p:childTnLst>
                          </p:cTn>
                        </p:par>
                        <p:par>
                          <p:cTn id="13" fill="hold">
                            <p:stCondLst>
                              <p:cond delay="500"/>
                            </p:stCondLst>
                            <p:childTnLst>
                              <p:par>
                                <p:cTn id="14" presetID="9" presetClass="entr" presetSubtype="0" fill="hold" nodeType="afterEffect">
                                  <p:stCondLst>
                                    <p:cond delay="1000"/>
                                  </p:stCondLst>
                                  <p:childTnLst>
                                    <p:set>
                                      <p:cBhvr>
                                        <p:cTn id="15" dur="1" fill="hold">
                                          <p:stCondLst>
                                            <p:cond delay="0"/>
                                          </p:stCondLst>
                                        </p:cTn>
                                        <p:tgtEl>
                                          <p:spTgt spid="20489"/>
                                        </p:tgtEl>
                                        <p:attrNameLst>
                                          <p:attrName>style.visibility</p:attrName>
                                        </p:attrNameLst>
                                      </p:cBhvr>
                                      <p:to>
                                        <p:strVal val="visible"/>
                                      </p:to>
                                    </p:set>
                                    <p:animEffect transition="in" filter="dissolve">
                                      <p:cBhvr>
                                        <p:cTn id="16" dur="1000"/>
                                        <p:tgtEl>
                                          <p:spTgt spid="2048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491"/>
                                        </p:tgtEl>
                                        <p:attrNameLst>
                                          <p:attrName>style.visibility</p:attrName>
                                        </p:attrNameLst>
                                      </p:cBhvr>
                                      <p:to>
                                        <p:strVal val="visible"/>
                                      </p:to>
                                    </p:set>
                                    <p:animEffect transition="in" filter="dissolve">
                                      <p:cBhvr>
                                        <p:cTn id="21" dur="500"/>
                                        <p:tgtEl>
                                          <p:spTgt spid="2049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492"/>
                                        </p:tgtEl>
                                        <p:attrNameLst>
                                          <p:attrName>style.visibility</p:attrName>
                                        </p:attrNameLst>
                                      </p:cBhvr>
                                      <p:to>
                                        <p:strVal val="visible"/>
                                      </p:to>
                                    </p:set>
                                    <p:animEffect transition="in" filter="dissolve">
                                      <p:cBhvr>
                                        <p:cTn id="26" dur="500"/>
                                        <p:tgtEl>
                                          <p:spTgt spid="2049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0486"/>
                                        </p:tgtEl>
                                        <p:attrNameLst>
                                          <p:attrName>style.visibility</p:attrName>
                                        </p:attrNameLst>
                                      </p:cBhvr>
                                      <p:to>
                                        <p:strVal val="visible"/>
                                      </p:to>
                                    </p:set>
                                    <p:animEffect transition="in" filter="dissolve">
                                      <p:cBhvr>
                                        <p:cTn id="31"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490" grpId="0" animBg="1"/>
      <p:bldP spid="20491" grpId="0" animBg="1"/>
      <p:bldP spid="204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7"/>
          <p:cNvSpPr>
            <a:spLocks noChangeArrowheads="1" noChangeShapeType="1" noTextEdit="1"/>
          </p:cNvSpPr>
          <p:nvPr/>
        </p:nvSpPr>
        <p:spPr bwMode="auto">
          <a:xfrm>
            <a:off x="323850" y="77788"/>
            <a:ext cx="8569325" cy="903287"/>
          </a:xfrm>
          <a:prstGeom prst="rect">
            <a:avLst/>
          </a:prstGeom>
        </p:spPr>
        <p:txBody>
          <a:bodyPr wrap="none" fromWordArt="1">
            <a:prstTxWarp prst="textDoubleWave1">
              <a:avLst>
                <a:gd name="adj1" fmla="val 10319"/>
                <a:gd name="adj2" fmla="val 426"/>
              </a:avLst>
            </a:prstTxWarp>
          </a:bodyPr>
          <a:lstStyle/>
          <a:p>
            <a:pPr algn="ctr"/>
            <a:r>
              <a:rPr lang="en-US" sz="3600" b="1" kern="10" dirty="0">
                <a:ln w="9525">
                  <a:solidFill>
                    <a:schemeClr val="tx1"/>
                  </a:solidFill>
                  <a:round/>
                  <a:headEnd/>
                  <a:tailEnd/>
                </a:ln>
                <a:solidFill>
                  <a:srgbClr val="800080"/>
                </a:solidFill>
                <a:latin typeface="Arial"/>
                <a:cs typeface="Arial"/>
              </a:rPr>
              <a:t>ULTRAVIOLET</a:t>
            </a:r>
          </a:p>
        </p:txBody>
      </p:sp>
      <p:sp>
        <p:nvSpPr>
          <p:cNvPr id="160771" name="Text Box 13"/>
          <p:cNvSpPr txBox="1">
            <a:spLocks noChangeArrowheads="1"/>
          </p:cNvSpPr>
          <p:nvPr/>
        </p:nvSpPr>
        <p:spPr bwMode="auto">
          <a:xfrm>
            <a:off x="0" y="1052736"/>
            <a:ext cx="9144000" cy="1569660"/>
          </a:xfrm>
          <a:prstGeom prst="rect">
            <a:avLst/>
          </a:prstGeom>
          <a:noFill/>
          <a:ln w="9525" algn="ctr">
            <a:noFill/>
            <a:miter lim="800000"/>
            <a:headEnd/>
            <a:tailEnd/>
          </a:ln>
        </p:spPr>
        <p:txBody>
          <a:bodyPr>
            <a:spAutoFit/>
          </a:bodyPr>
          <a:lstStyle/>
          <a:p>
            <a:pPr marL="342900" indent="-342900">
              <a:buFontTx/>
              <a:buChar char="•"/>
            </a:pPr>
            <a:r>
              <a:rPr lang="en-GB" sz="2400" b="1" dirty="0"/>
              <a:t>Wavelength: </a:t>
            </a:r>
            <a:r>
              <a:rPr lang="en-GB" sz="2400" dirty="0"/>
              <a:t>10</a:t>
            </a:r>
            <a:r>
              <a:rPr lang="en-GB" sz="2400" baseline="30000" dirty="0"/>
              <a:t>-9</a:t>
            </a:r>
            <a:r>
              <a:rPr lang="en-GB" sz="2400" dirty="0"/>
              <a:t> m to 370nm </a:t>
            </a:r>
          </a:p>
          <a:p>
            <a:pPr marL="342900" indent="-342900">
              <a:buFontTx/>
              <a:buChar char="•"/>
            </a:pPr>
            <a:r>
              <a:rPr lang="en-GB" sz="2400" b="1" dirty="0"/>
              <a:t>Frequency: </a:t>
            </a:r>
            <a:r>
              <a:rPr lang="en-GB" sz="2400" dirty="0"/>
              <a:t>3 x 10</a:t>
            </a:r>
            <a:r>
              <a:rPr lang="en-GB" sz="2400" baseline="30000" dirty="0"/>
              <a:t>17</a:t>
            </a:r>
            <a:r>
              <a:rPr lang="en-GB" sz="2400" dirty="0"/>
              <a:t> to 8 x 10</a:t>
            </a:r>
            <a:r>
              <a:rPr lang="en-GB" sz="2400" baseline="30000" dirty="0"/>
              <a:t>14</a:t>
            </a:r>
            <a:r>
              <a:rPr lang="en-GB" sz="2400" dirty="0"/>
              <a:t> Hz</a:t>
            </a:r>
          </a:p>
          <a:p>
            <a:pPr marL="342900" indent="-342900">
              <a:buFontTx/>
              <a:buChar char="•"/>
            </a:pPr>
            <a:r>
              <a:rPr lang="en-GB" sz="2400" b="1" dirty="0"/>
              <a:t>Uses: </a:t>
            </a:r>
            <a:r>
              <a:rPr lang="en-GB" sz="2400" dirty="0" smtClean="0"/>
              <a:t>tanning </a:t>
            </a:r>
            <a:r>
              <a:rPr lang="en-GB" sz="2400" dirty="0"/>
              <a:t>salons, </a:t>
            </a:r>
            <a:r>
              <a:rPr lang="en-GB" sz="2400" dirty="0" smtClean="0"/>
              <a:t>fake money </a:t>
            </a:r>
            <a:r>
              <a:rPr lang="en-GB" sz="2400" dirty="0"/>
              <a:t>detections, pollination</a:t>
            </a:r>
          </a:p>
          <a:p>
            <a:pPr marL="342900" indent="-342900">
              <a:buFontTx/>
              <a:buChar char="•"/>
            </a:pPr>
            <a:r>
              <a:rPr lang="en-GB" sz="2400" b="1" dirty="0"/>
              <a:t>Dangers: </a:t>
            </a:r>
            <a:r>
              <a:rPr lang="en-GB" sz="2400" dirty="0"/>
              <a:t>skin cancer</a:t>
            </a:r>
          </a:p>
        </p:txBody>
      </p:sp>
      <p:pic>
        <p:nvPicPr>
          <p:cNvPr id="160773" name="Picture 5" descr="UV_sunbed"/>
          <p:cNvPicPr>
            <a:picLocks noChangeAspect="1" noChangeArrowheads="1"/>
          </p:cNvPicPr>
          <p:nvPr/>
        </p:nvPicPr>
        <p:blipFill>
          <a:blip r:embed="rId2" cstate="print"/>
          <a:srcRect/>
          <a:stretch>
            <a:fillRect/>
          </a:stretch>
        </p:blipFill>
        <p:spPr bwMode="auto">
          <a:xfrm>
            <a:off x="5867400" y="4292600"/>
            <a:ext cx="3168650" cy="2382838"/>
          </a:xfrm>
          <a:prstGeom prst="rect">
            <a:avLst/>
          </a:prstGeom>
          <a:noFill/>
          <a:ln w="9525">
            <a:noFill/>
            <a:miter lim="800000"/>
            <a:headEnd/>
            <a:tailEnd/>
          </a:ln>
        </p:spPr>
      </p:pic>
      <p:pic>
        <p:nvPicPr>
          <p:cNvPr id="160775" name="Picture 7" descr="UV_counterfeit"/>
          <p:cNvPicPr>
            <a:picLocks noChangeAspect="1" noChangeArrowheads="1"/>
          </p:cNvPicPr>
          <p:nvPr/>
        </p:nvPicPr>
        <p:blipFill>
          <a:blip r:embed="rId3" cstate="print"/>
          <a:srcRect l="16562"/>
          <a:stretch>
            <a:fillRect/>
          </a:stretch>
        </p:blipFill>
        <p:spPr bwMode="auto">
          <a:xfrm>
            <a:off x="323850" y="2852738"/>
            <a:ext cx="2543175" cy="2286000"/>
          </a:xfrm>
          <a:prstGeom prst="rect">
            <a:avLst/>
          </a:prstGeom>
          <a:noFill/>
          <a:ln w="9525">
            <a:noFill/>
            <a:miter lim="800000"/>
            <a:headEnd/>
            <a:tailEnd/>
          </a:ln>
        </p:spPr>
      </p:pic>
      <p:pic>
        <p:nvPicPr>
          <p:cNvPr id="160777" name="Picture 9" descr="UV_flower"/>
          <p:cNvPicPr>
            <a:picLocks noChangeAspect="1" noChangeArrowheads="1"/>
          </p:cNvPicPr>
          <p:nvPr/>
        </p:nvPicPr>
        <p:blipFill>
          <a:blip r:embed="rId4" cstate="print"/>
          <a:srcRect/>
          <a:stretch>
            <a:fillRect/>
          </a:stretch>
        </p:blipFill>
        <p:spPr bwMode="auto">
          <a:xfrm>
            <a:off x="2843808" y="2924944"/>
            <a:ext cx="3240088" cy="2125662"/>
          </a:xfrm>
          <a:prstGeom prst="rect">
            <a:avLst/>
          </a:prstGeom>
          <a:noFill/>
          <a:ln w="9525">
            <a:noFill/>
            <a:miter lim="800000"/>
            <a:headEnd/>
            <a:tailEnd/>
          </a:ln>
        </p:spPr>
      </p:pic>
      <p:sp>
        <p:nvSpPr>
          <p:cNvPr id="24585" name="AutoShape 9"/>
          <p:cNvSpPr>
            <a:spLocks noChangeArrowheads="1"/>
          </p:cNvSpPr>
          <p:nvPr/>
        </p:nvSpPr>
        <p:spPr bwMode="auto">
          <a:xfrm>
            <a:off x="1259632" y="5445224"/>
            <a:ext cx="2232025" cy="1152525"/>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GB" sz="2000" i="1" dirty="0">
                <a:solidFill>
                  <a:schemeClr val="accent2"/>
                </a:solidFill>
              </a:rPr>
              <a:t>Bees see in UV to help them find pollen!</a:t>
            </a:r>
            <a:endParaRPr lang="en-US" sz="2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60775"/>
                                        </p:tgtEl>
                                        <p:attrNameLst>
                                          <p:attrName>style.visibility</p:attrName>
                                        </p:attrNameLst>
                                      </p:cBhvr>
                                      <p:to>
                                        <p:strVal val="visible"/>
                                      </p:to>
                                    </p:set>
                                    <p:animEffect transition="in" filter="fade">
                                      <p:cBhvr>
                                        <p:cTn id="18" dur="2000"/>
                                        <p:tgtEl>
                                          <p:spTgt spid="16077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0777"/>
                                        </p:tgtEl>
                                        <p:attrNameLst>
                                          <p:attrName>style.visibility</p:attrName>
                                        </p:attrNameLst>
                                      </p:cBhvr>
                                      <p:to>
                                        <p:strVal val="visible"/>
                                      </p:to>
                                    </p:set>
                                    <p:animEffect transition="in" filter="fade">
                                      <p:cBhvr>
                                        <p:cTn id="22" dur="2000"/>
                                        <p:tgtEl>
                                          <p:spTgt spid="160777"/>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60773"/>
                                        </p:tgtEl>
                                        <p:attrNameLst>
                                          <p:attrName>style.visibility</p:attrName>
                                        </p:attrNameLst>
                                      </p:cBhvr>
                                      <p:to>
                                        <p:strVal val="visible"/>
                                      </p:to>
                                    </p:set>
                                    <p:animEffect transition="in" filter="fade">
                                      <p:cBhvr>
                                        <p:cTn id="26" dur="2000"/>
                                        <p:tgtEl>
                                          <p:spTgt spid="16077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077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585"/>
                                        </p:tgtEl>
                                        <p:attrNameLst>
                                          <p:attrName>style.visibility</p:attrName>
                                        </p:attrNameLst>
                                      </p:cBhvr>
                                      <p:to>
                                        <p:strVal val="visible"/>
                                      </p:to>
                                    </p:set>
                                    <p:animEffect transition="in" filter="wipe(left)">
                                      <p:cBhvr>
                                        <p:cTn id="35"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P spid="245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23850" y="1628775"/>
            <a:ext cx="5303838"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Ultraviolet radiation comes from the sun.</a:t>
            </a:r>
          </a:p>
        </p:txBody>
      </p:sp>
      <p:sp>
        <p:nvSpPr>
          <p:cNvPr id="4" name="TextBox 3"/>
          <p:cNvSpPr txBox="1"/>
          <p:nvPr/>
        </p:nvSpPr>
        <p:spPr>
          <a:xfrm>
            <a:off x="357188" y="428625"/>
            <a:ext cx="2178050" cy="669925"/>
          </a:xfrm>
          <a:prstGeom prst="rect">
            <a:avLst/>
          </a:prstGeom>
          <a:solidFill>
            <a:schemeClr val="accent1">
              <a:lumMod val="40000"/>
              <a:lumOff val="60000"/>
            </a:schemeClr>
          </a:solidFill>
          <a:ln w="28575">
            <a:solidFill>
              <a:schemeClr val="tx1"/>
            </a:solidFill>
          </a:ln>
        </p:spPr>
        <p:txBody>
          <a:bodyPr wrap="none">
            <a:spAutoFit/>
          </a:bodyPr>
          <a:lstStyle/>
          <a:p>
            <a:r>
              <a:rPr lang="en-GB" sz="3600">
                <a:latin typeface="Calibri" pitchFamily="34" charset="0"/>
              </a:rPr>
              <a:t>Ultraviolet</a:t>
            </a:r>
            <a:endParaRPr lang="en-GB">
              <a:latin typeface="Calibri" pitchFamily="34" charset="0"/>
            </a:endParaRPr>
          </a:p>
        </p:txBody>
      </p:sp>
      <p:pic>
        <p:nvPicPr>
          <p:cNvPr id="9223" name="Picture 7" descr="sun-update-1"/>
          <p:cNvPicPr>
            <a:picLocks noChangeAspect="1" noChangeArrowheads="1"/>
          </p:cNvPicPr>
          <p:nvPr/>
        </p:nvPicPr>
        <p:blipFill>
          <a:blip r:embed="rId2" cstate="print"/>
          <a:srcRect/>
          <a:stretch>
            <a:fillRect/>
          </a:stretch>
        </p:blipFill>
        <p:spPr bwMode="auto">
          <a:xfrm>
            <a:off x="1066800" y="2708275"/>
            <a:ext cx="3289300" cy="3289300"/>
          </a:xfrm>
          <a:prstGeom prst="rect">
            <a:avLst/>
          </a:prstGeom>
          <a:noFill/>
          <a:ln w="28575">
            <a:solidFill>
              <a:srgbClr val="000000"/>
            </a:solidFill>
            <a:miter lim="800000"/>
            <a:headEnd/>
            <a:tailEnd/>
          </a:ln>
        </p:spPr>
      </p:pic>
      <p:pic>
        <p:nvPicPr>
          <p:cNvPr id="9225" name="Picture 9" descr="latest_eit_171"/>
          <p:cNvPicPr>
            <a:picLocks noChangeAspect="1" noChangeArrowheads="1"/>
          </p:cNvPicPr>
          <p:nvPr/>
        </p:nvPicPr>
        <p:blipFill>
          <a:blip r:embed="rId3" cstate="print"/>
          <a:srcRect/>
          <a:stretch>
            <a:fillRect/>
          </a:stretch>
        </p:blipFill>
        <p:spPr bwMode="auto">
          <a:xfrm>
            <a:off x="4859338" y="2708275"/>
            <a:ext cx="3241675" cy="32416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dissolve">
                                      <p:cBhvr>
                                        <p:cTn id="12" dur="5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dissolve">
                                      <p:cBhvr>
                                        <p:cTn id="17"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539750" y="549275"/>
            <a:ext cx="2353080" cy="461665"/>
          </a:xfrm>
          <a:prstGeom prst="rect">
            <a:avLst/>
          </a:prstGeom>
          <a:solidFill>
            <a:srgbClr val="CCECFF"/>
          </a:solidFill>
          <a:ln w="9525">
            <a:solidFill>
              <a:schemeClr val="tx1"/>
            </a:solidFill>
            <a:miter lim="800000"/>
            <a:headEnd/>
            <a:tailEnd/>
          </a:ln>
          <a:effectLst/>
        </p:spPr>
        <p:txBody>
          <a:bodyPr wrap="none">
            <a:spAutoFit/>
          </a:bodyPr>
          <a:lstStyle/>
          <a:p>
            <a:r>
              <a:rPr lang="en-GB" sz="2400" dirty="0" smtClean="0">
                <a:latin typeface="Calibri" pitchFamily="34" charset="0"/>
                <a:cs typeface="Arial" charset="0"/>
              </a:rPr>
              <a:t>UV can be useful</a:t>
            </a:r>
            <a:endParaRPr lang="en-GB" sz="2400" dirty="0">
              <a:latin typeface="Calibri" pitchFamily="34" charset="0"/>
              <a:cs typeface="Arial" charset="0"/>
            </a:endParaRPr>
          </a:p>
        </p:txBody>
      </p:sp>
      <p:pic>
        <p:nvPicPr>
          <p:cNvPr id="14342" name="Picture 6" descr="M7800213-Dentist_uses_UV_light_to_dry_seal_on_boy_s_teeth-SPL"/>
          <p:cNvPicPr>
            <a:picLocks noChangeAspect="1" noChangeArrowheads="1"/>
          </p:cNvPicPr>
          <p:nvPr/>
        </p:nvPicPr>
        <p:blipFill>
          <a:blip r:embed="rId2" cstate="print"/>
          <a:srcRect/>
          <a:stretch>
            <a:fillRect/>
          </a:stretch>
        </p:blipFill>
        <p:spPr bwMode="auto">
          <a:xfrm>
            <a:off x="611188" y="1268413"/>
            <a:ext cx="3960812" cy="2757487"/>
          </a:xfrm>
          <a:prstGeom prst="rect">
            <a:avLst/>
          </a:prstGeom>
          <a:noFill/>
          <a:ln w="28575">
            <a:solidFill>
              <a:srgbClr val="000000"/>
            </a:solidFill>
            <a:miter lim="800000"/>
            <a:headEnd/>
            <a:tailEnd/>
          </a:ln>
        </p:spPr>
      </p:pic>
      <p:pic>
        <p:nvPicPr>
          <p:cNvPr id="14348" name="Picture 12" descr="sunbedG_468x308"/>
          <p:cNvPicPr>
            <a:picLocks noChangeAspect="1" noChangeArrowheads="1"/>
          </p:cNvPicPr>
          <p:nvPr/>
        </p:nvPicPr>
        <p:blipFill>
          <a:blip r:embed="rId3" cstate="print"/>
          <a:srcRect/>
          <a:stretch>
            <a:fillRect/>
          </a:stretch>
        </p:blipFill>
        <p:spPr bwMode="auto">
          <a:xfrm>
            <a:off x="4686300" y="1268413"/>
            <a:ext cx="4206875" cy="2768600"/>
          </a:xfrm>
          <a:prstGeom prst="rect">
            <a:avLst/>
          </a:prstGeom>
          <a:noFill/>
          <a:ln w="28575">
            <a:solidFill>
              <a:srgbClr val="000000"/>
            </a:solidFill>
            <a:miter lim="800000"/>
            <a:headEnd/>
            <a:tailEnd/>
          </a:ln>
        </p:spPr>
      </p:pic>
      <p:pic>
        <p:nvPicPr>
          <p:cNvPr id="14350" name="Picture 14" descr="kill-germs-uv-lights-800x800"/>
          <p:cNvPicPr>
            <a:picLocks noChangeAspect="1" noChangeArrowheads="1"/>
          </p:cNvPicPr>
          <p:nvPr/>
        </p:nvPicPr>
        <p:blipFill>
          <a:blip r:embed="rId4" cstate="print"/>
          <a:srcRect/>
          <a:stretch>
            <a:fillRect/>
          </a:stretch>
        </p:blipFill>
        <p:spPr bwMode="auto">
          <a:xfrm>
            <a:off x="900113" y="4221163"/>
            <a:ext cx="2590800" cy="2533650"/>
          </a:xfrm>
          <a:prstGeom prst="rect">
            <a:avLst/>
          </a:prstGeom>
          <a:noFill/>
          <a:ln w="28575">
            <a:solidFill>
              <a:srgbClr val="000000"/>
            </a:solidFill>
            <a:miter lim="800000"/>
            <a:headEnd/>
            <a:tailEnd/>
          </a:ln>
        </p:spPr>
      </p:pic>
      <p:sp>
        <p:nvSpPr>
          <p:cNvPr id="14351" name="Text Box 15"/>
          <p:cNvSpPr txBox="1">
            <a:spLocks noChangeArrowheads="1"/>
          </p:cNvSpPr>
          <p:nvPr/>
        </p:nvSpPr>
        <p:spPr bwMode="auto">
          <a:xfrm>
            <a:off x="4067175" y="5300663"/>
            <a:ext cx="4868863"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BUT…ultraviolet light causes sunburn.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ssolve">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48"/>
                                        </p:tgtEl>
                                        <p:attrNameLst>
                                          <p:attrName>style.visibility</p:attrName>
                                        </p:attrNameLst>
                                      </p:cBhvr>
                                      <p:to>
                                        <p:strVal val="visible"/>
                                      </p:to>
                                    </p:set>
                                    <p:animEffect transition="in" filter="dissolve">
                                      <p:cBhvr>
                                        <p:cTn id="12" dur="500"/>
                                        <p:tgtEl>
                                          <p:spTgt spid="143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350"/>
                                        </p:tgtEl>
                                        <p:attrNameLst>
                                          <p:attrName>style.visibility</p:attrName>
                                        </p:attrNameLst>
                                      </p:cBhvr>
                                      <p:to>
                                        <p:strVal val="visible"/>
                                      </p:to>
                                    </p:set>
                                    <p:animEffect transition="in" filter="dissolve">
                                      <p:cBhvr>
                                        <p:cTn id="17" dur="500"/>
                                        <p:tgtEl>
                                          <p:spTgt spid="143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51"/>
                                        </p:tgtEl>
                                        <p:attrNameLst>
                                          <p:attrName>style.visibility</p:attrName>
                                        </p:attrNameLst>
                                      </p:cBhvr>
                                      <p:to>
                                        <p:strVal val="visible"/>
                                      </p:to>
                                    </p:set>
                                    <p:animEffect transition="in" filter="dissolve">
                                      <p:cBhvr>
                                        <p:cTn id="22"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95288" y="404813"/>
            <a:ext cx="4414837"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Skin cells absorb the UV radiation.</a:t>
            </a:r>
          </a:p>
        </p:txBody>
      </p:sp>
      <p:sp>
        <p:nvSpPr>
          <p:cNvPr id="10246" name="Text Box 6"/>
          <p:cNvSpPr txBox="1">
            <a:spLocks noChangeArrowheads="1"/>
          </p:cNvSpPr>
          <p:nvPr/>
        </p:nvSpPr>
        <p:spPr bwMode="auto">
          <a:xfrm>
            <a:off x="395288" y="1125538"/>
            <a:ext cx="6900862"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The energy of the radiation causes damage to the cell.</a:t>
            </a:r>
          </a:p>
        </p:txBody>
      </p:sp>
      <p:sp>
        <p:nvSpPr>
          <p:cNvPr id="10247" name="Text Box 7"/>
          <p:cNvSpPr txBox="1">
            <a:spLocks noChangeArrowheads="1"/>
          </p:cNvSpPr>
          <p:nvPr/>
        </p:nvSpPr>
        <p:spPr bwMode="auto">
          <a:xfrm>
            <a:off x="395288" y="1916113"/>
            <a:ext cx="6440487"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Blood travels to the skin to try and fix the damage.</a:t>
            </a:r>
          </a:p>
        </p:txBody>
      </p:sp>
      <p:sp>
        <p:nvSpPr>
          <p:cNvPr id="10248" name="Text Box 8"/>
          <p:cNvSpPr txBox="1">
            <a:spLocks noChangeArrowheads="1"/>
          </p:cNvSpPr>
          <p:nvPr/>
        </p:nvSpPr>
        <p:spPr bwMode="auto">
          <a:xfrm>
            <a:off x="395288" y="2636838"/>
            <a:ext cx="3305072" cy="46166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This is why </a:t>
            </a:r>
            <a:r>
              <a:rPr lang="en-GB" sz="2400" dirty="0" smtClean="0">
                <a:latin typeface="Calibri" pitchFamily="34" charset="0"/>
                <a:cs typeface="Arial" charset="0"/>
              </a:rPr>
              <a:t>skin </a:t>
            </a:r>
            <a:r>
              <a:rPr lang="en-GB" sz="2400" dirty="0">
                <a:latin typeface="Calibri" pitchFamily="34" charset="0"/>
                <a:cs typeface="Arial" charset="0"/>
              </a:rPr>
              <a:t>goes red.</a:t>
            </a:r>
          </a:p>
        </p:txBody>
      </p:sp>
      <p:pic>
        <p:nvPicPr>
          <p:cNvPr id="10250" name="Picture 10" descr="SunburnLady"/>
          <p:cNvPicPr>
            <a:picLocks noChangeAspect="1" noChangeArrowheads="1"/>
          </p:cNvPicPr>
          <p:nvPr/>
        </p:nvPicPr>
        <p:blipFill>
          <a:blip r:embed="rId2" cstate="print"/>
          <a:srcRect/>
          <a:stretch>
            <a:fillRect/>
          </a:stretch>
        </p:blipFill>
        <p:spPr bwMode="auto">
          <a:xfrm>
            <a:off x="1187450" y="3429000"/>
            <a:ext cx="2381250" cy="2781300"/>
          </a:xfrm>
          <a:prstGeom prst="rect">
            <a:avLst/>
          </a:prstGeom>
          <a:noFill/>
          <a:ln w="28575">
            <a:solidFill>
              <a:srgbClr val="000000"/>
            </a:solidFill>
            <a:miter lim="800000"/>
            <a:headEnd/>
            <a:tailEnd/>
          </a:ln>
        </p:spPr>
      </p:pic>
      <p:pic>
        <p:nvPicPr>
          <p:cNvPr id="10252" name="Picture 12" descr="sunburn+2nd+degree"/>
          <p:cNvPicPr>
            <a:picLocks noChangeAspect="1" noChangeArrowheads="1"/>
          </p:cNvPicPr>
          <p:nvPr/>
        </p:nvPicPr>
        <p:blipFill>
          <a:blip r:embed="rId3" cstate="print"/>
          <a:srcRect/>
          <a:stretch>
            <a:fillRect/>
          </a:stretch>
        </p:blipFill>
        <p:spPr bwMode="auto">
          <a:xfrm>
            <a:off x="4427538" y="3429000"/>
            <a:ext cx="4048125" cy="2751138"/>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dissolve">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dissolve">
                                      <p:cBhvr>
                                        <p:cTn id="17" dur="500"/>
                                        <p:tgtEl>
                                          <p:spTgt spid="102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dissolve">
                                      <p:cBhvr>
                                        <p:cTn id="22" dur="500"/>
                                        <p:tgtEl>
                                          <p:spTgt spid="1024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50"/>
                                        </p:tgtEl>
                                        <p:attrNameLst>
                                          <p:attrName>style.visibility</p:attrName>
                                        </p:attrNameLst>
                                      </p:cBhvr>
                                      <p:to>
                                        <p:strVal val="visible"/>
                                      </p:to>
                                    </p:set>
                                    <p:animEffect transition="in" filter="dissolve">
                                      <p:cBhvr>
                                        <p:cTn id="27" dur="500"/>
                                        <p:tgtEl>
                                          <p:spTgt spid="102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52"/>
                                        </p:tgtEl>
                                        <p:attrNameLst>
                                          <p:attrName>style.visibility</p:attrName>
                                        </p:attrNameLst>
                                      </p:cBhvr>
                                      <p:to>
                                        <p:strVal val="visible"/>
                                      </p:to>
                                    </p:set>
                                    <p:animEffect transition="in" filter="dissolve">
                                      <p:cBhvr>
                                        <p:cTn id="3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39750" y="549275"/>
            <a:ext cx="5748338"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How can you protect yourself from sunburn?</a:t>
            </a:r>
          </a:p>
        </p:txBody>
      </p:sp>
      <p:pic>
        <p:nvPicPr>
          <p:cNvPr id="11270" name="Picture 6" descr="320415049"/>
          <p:cNvPicPr>
            <a:picLocks noChangeAspect="1" noChangeArrowheads="1"/>
          </p:cNvPicPr>
          <p:nvPr/>
        </p:nvPicPr>
        <p:blipFill>
          <a:blip r:embed="rId2" cstate="print"/>
          <a:srcRect/>
          <a:stretch>
            <a:fillRect/>
          </a:stretch>
        </p:blipFill>
        <p:spPr bwMode="auto">
          <a:xfrm>
            <a:off x="323850" y="1484313"/>
            <a:ext cx="2857500" cy="2857500"/>
          </a:xfrm>
          <a:prstGeom prst="rect">
            <a:avLst/>
          </a:prstGeom>
          <a:noFill/>
          <a:ln w="28575">
            <a:solidFill>
              <a:srgbClr val="000000"/>
            </a:solidFill>
            <a:miter lim="800000"/>
            <a:headEnd/>
            <a:tailEnd/>
          </a:ln>
        </p:spPr>
      </p:pic>
      <p:pic>
        <p:nvPicPr>
          <p:cNvPr id="11274" name="Picture 10" descr="2009614232927"/>
          <p:cNvPicPr>
            <a:picLocks noChangeAspect="1" noChangeArrowheads="1"/>
          </p:cNvPicPr>
          <p:nvPr/>
        </p:nvPicPr>
        <p:blipFill>
          <a:blip r:embed="rId3" cstate="print"/>
          <a:srcRect l="10281" r="11639"/>
          <a:stretch>
            <a:fillRect/>
          </a:stretch>
        </p:blipFill>
        <p:spPr bwMode="auto">
          <a:xfrm>
            <a:off x="2411760" y="3212976"/>
            <a:ext cx="2736850" cy="3505200"/>
          </a:xfrm>
          <a:prstGeom prst="rect">
            <a:avLst/>
          </a:prstGeom>
          <a:noFill/>
          <a:ln w="28575">
            <a:solidFill>
              <a:srgbClr val="000000"/>
            </a:solidFill>
            <a:miter lim="800000"/>
            <a:headEnd/>
            <a:tailEnd/>
          </a:ln>
        </p:spPr>
      </p:pic>
      <p:sp>
        <p:nvSpPr>
          <p:cNvPr id="8" name="Text Box 4"/>
          <p:cNvSpPr txBox="1">
            <a:spLocks noChangeArrowheads="1"/>
          </p:cNvSpPr>
          <p:nvPr/>
        </p:nvSpPr>
        <p:spPr bwMode="auto">
          <a:xfrm>
            <a:off x="4067944" y="1124744"/>
            <a:ext cx="3672408" cy="1938992"/>
          </a:xfrm>
          <a:prstGeom prst="rect">
            <a:avLst/>
          </a:prstGeom>
          <a:solidFill>
            <a:srgbClr val="CCECFF"/>
          </a:solidFill>
          <a:ln w="9525">
            <a:solidFill>
              <a:schemeClr val="tx1"/>
            </a:solidFill>
            <a:miter lim="800000"/>
            <a:headEnd/>
            <a:tailEnd/>
          </a:ln>
          <a:effectLst/>
        </p:spPr>
        <p:txBody>
          <a:bodyPr wrap="square">
            <a:spAutoFit/>
          </a:bodyPr>
          <a:lstStyle/>
          <a:p>
            <a:r>
              <a:rPr lang="en-GB" sz="2400" dirty="0" smtClean="0">
                <a:latin typeface="Calibri" pitchFamily="34" charset="0"/>
                <a:cs typeface="Arial" charset="0"/>
              </a:rPr>
              <a:t>Ingredients in sun screen reflect and scatter UV radiation or absorb the radiation and turn it into heat.</a:t>
            </a:r>
            <a:endParaRPr lang="en-GB" sz="2400" dirty="0">
              <a:latin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74"/>
                                        </p:tgtEl>
                                        <p:attrNameLst>
                                          <p:attrName>style.visibility</p:attrName>
                                        </p:attrNameLst>
                                      </p:cBhvr>
                                      <p:to>
                                        <p:strVal val="visible"/>
                                      </p:to>
                                    </p:set>
                                    <p:animEffect transition="in" filter="dissolve">
                                      <p:cBhvr>
                                        <p:cTn id="12"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7"/>
          <p:cNvSpPr>
            <a:spLocks noChangeArrowheads="1" noChangeShapeType="1" noTextEdit="1"/>
          </p:cNvSpPr>
          <p:nvPr/>
        </p:nvSpPr>
        <p:spPr bwMode="auto">
          <a:xfrm>
            <a:off x="323850" y="77788"/>
            <a:ext cx="8569325" cy="903287"/>
          </a:xfrm>
          <a:prstGeom prst="rect">
            <a:avLst/>
          </a:prstGeom>
        </p:spPr>
        <p:txBody>
          <a:bodyPr wrap="none" fromWordArt="1">
            <a:prstTxWarp prst="textDoubleWave1">
              <a:avLst>
                <a:gd name="adj1" fmla="val 10319"/>
                <a:gd name="adj2" fmla="val 426"/>
              </a:avLst>
            </a:prstTxWarp>
          </a:bodyPr>
          <a:lstStyle/>
          <a:p>
            <a:pPr algn="ctr"/>
            <a:r>
              <a:rPr lang="en-US" sz="3600" b="1" kern="10" dirty="0">
                <a:ln w="9525">
                  <a:solidFill>
                    <a:schemeClr val="tx1"/>
                  </a:solidFill>
                  <a:round/>
                  <a:headEnd/>
                  <a:tailEnd/>
                </a:ln>
                <a:solidFill>
                  <a:srgbClr val="FFFFFF"/>
                </a:solidFill>
                <a:latin typeface="Arial"/>
                <a:cs typeface="Arial"/>
              </a:rPr>
              <a:t> X-RAYS</a:t>
            </a:r>
          </a:p>
        </p:txBody>
      </p:sp>
      <p:sp>
        <p:nvSpPr>
          <p:cNvPr id="161800" name="Text Box 13"/>
          <p:cNvSpPr txBox="1">
            <a:spLocks noChangeArrowheads="1"/>
          </p:cNvSpPr>
          <p:nvPr/>
        </p:nvSpPr>
        <p:spPr bwMode="auto">
          <a:xfrm>
            <a:off x="0" y="1124744"/>
            <a:ext cx="9144000" cy="1569660"/>
          </a:xfrm>
          <a:prstGeom prst="rect">
            <a:avLst/>
          </a:prstGeom>
          <a:noFill/>
          <a:ln w="9525" algn="ctr">
            <a:noFill/>
            <a:miter lim="800000"/>
            <a:headEnd/>
            <a:tailEnd/>
          </a:ln>
        </p:spPr>
        <p:txBody>
          <a:bodyPr>
            <a:spAutoFit/>
          </a:bodyPr>
          <a:lstStyle/>
          <a:p>
            <a:pPr marL="342900" indent="-342900">
              <a:buFontTx/>
              <a:buChar char="•"/>
            </a:pPr>
            <a:r>
              <a:rPr lang="en-GB" sz="2400" b="1" dirty="0"/>
              <a:t>Wavelength: </a:t>
            </a:r>
            <a:r>
              <a:rPr lang="en-GB" sz="2400" dirty="0"/>
              <a:t>10</a:t>
            </a:r>
            <a:r>
              <a:rPr lang="en-GB" sz="2400" baseline="30000" dirty="0"/>
              <a:t>-12</a:t>
            </a:r>
            <a:r>
              <a:rPr lang="en-GB" sz="2400" dirty="0"/>
              <a:t> to 10</a:t>
            </a:r>
            <a:r>
              <a:rPr lang="en-GB" sz="2400" baseline="30000" dirty="0"/>
              <a:t>-7</a:t>
            </a:r>
            <a:r>
              <a:rPr lang="en-GB" sz="2400" dirty="0"/>
              <a:t> m</a:t>
            </a:r>
          </a:p>
          <a:p>
            <a:pPr marL="342900" indent="-342900">
              <a:buFontTx/>
              <a:buChar char="•"/>
            </a:pPr>
            <a:r>
              <a:rPr lang="en-GB" sz="2400" b="1" dirty="0"/>
              <a:t>Frequency: </a:t>
            </a:r>
            <a:r>
              <a:rPr lang="en-GB" sz="2400" dirty="0"/>
              <a:t>3 x 10</a:t>
            </a:r>
            <a:r>
              <a:rPr lang="en-GB" sz="2400" baseline="30000" dirty="0"/>
              <a:t>20</a:t>
            </a:r>
            <a:r>
              <a:rPr lang="en-GB" sz="2400" dirty="0"/>
              <a:t> to 3 x 10</a:t>
            </a:r>
            <a:r>
              <a:rPr lang="en-GB" sz="2400" baseline="30000" dirty="0"/>
              <a:t>15</a:t>
            </a:r>
            <a:r>
              <a:rPr lang="en-GB" sz="2400" dirty="0"/>
              <a:t> Hz</a:t>
            </a:r>
          </a:p>
          <a:p>
            <a:pPr marL="342900" indent="-342900">
              <a:buFontTx/>
              <a:buChar char="•"/>
            </a:pPr>
            <a:r>
              <a:rPr lang="en-GB" sz="2400" b="1" dirty="0"/>
              <a:t>Uses: </a:t>
            </a:r>
            <a:r>
              <a:rPr lang="en-GB" sz="2400" dirty="0"/>
              <a:t>medical imagery, security</a:t>
            </a:r>
          </a:p>
          <a:p>
            <a:pPr marL="342900" indent="-342900">
              <a:buFontTx/>
              <a:buChar char="•"/>
            </a:pPr>
            <a:r>
              <a:rPr lang="en-GB" sz="2400" b="1" dirty="0"/>
              <a:t>Dangers: </a:t>
            </a:r>
            <a:r>
              <a:rPr lang="en-GB" sz="2400" dirty="0"/>
              <a:t>cancer</a:t>
            </a:r>
          </a:p>
        </p:txBody>
      </p:sp>
      <p:pic>
        <p:nvPicPr>
          <p:cNvPr id="25607" name="Picture 7" descr="File:Xray-verkehrshaus.jpg">
            <a:hlinkClick r:id="rId2"/>
          </p:cNvPr>
          <p:cNvPicPr>
            <a:picLocks noChangeAspect="1" noChangeArrowheads="1"/>
          </p:cNvPicPr>
          <p:nvPr/>
        </p:nvPicPr>
        <p:blipFill>
          <a:blip r:embed="rId3" cstate="print"/>
          <a:srcRect/>
          <a:stretch>
            <a:fillRect/>
          </a:stretch>
        </p:blipFill>
        <p:spPr bwMode="auto">
          <a:xfrm>
            <a:off x="3995936" y="3140968"/>
            <a:ext cx="4105275" cy="29860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8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800">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5607"/>
                                        </p:tgtEl>
                                        <p:attrNameLst>
                                          <p:attrName>style.visibility</p:attrName>
                                        </p:attrNameLst>
                                      </p:cBhvr>
                                      <p:to>
                                        <p:strVal val="visible"/>
                                      </p:to>
                                    </p:set>
                                    <p:animEffect transition="in" filter="fade">
                                      <p:cBhvr>
                                        <p:cTn id="18" dur="2000"/>
                                        <p:tgtEl>
                                          <p:spTgt spid="2560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8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88" y="428625"/>
            <a:ext cx="1352550" cy="669925"/>
          </a:xfrm>
          <a:prstGeom prst="rect">
            <a:avLst/>
          </a:prstGeom>
          <a:solidFill>
            <a:schemeClr val="accent1">
              <a:lumMod val="40000"/>
              <a:lumOff val="60000"/>
            </a:schemeClr>
          </a:solidFill>
          <a:ln w="28575">
            <a:solidFill>
              <a:schemeClr val="tx1"/>
            </a:solidFill>
          </a:ln>
        </p:spPr>
        <p:txBody>
          <a:bodyPr wrap="none">
            <a:spAutoFit/>
          </a:bodyPr>
          <a:lstStyle/>
          <a:p>
            <a:r>
              <a:rPr lang="en-GB" sz="3600" dirty="0">
                <a:latin typeface="Calibri" pitchFamily="34" charset="0"/>
              </a:rPr>
              <a:t>X-rays</a:t>
            </a:r>
            <a:endParaRPr lang="en-GB" dirty="0">
              <a:latin typeface="Calibri" pitchFamily="34" charset="0"/>
            </a:endParaRPr>
          </a:p>
        </p:txBody>
      </p:sp>
      <p:sp>
        <p:nvSpPr>
          <p:cNvPr id="17415" name="Text Box 7"/>
          <p:cNvSpPr txBox="1">
            <a:spLocks noChangeArrowheads="1"/>
          </p:cNvSpPr>
          <p:nvPr/>
        </p:nvSpPr>
        <p:spPr bwMode="auto">
          <a:xfrm>
            <a:off x="327025" y="1412875"/>
            <a:ext cx="8572500"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We can use x-rays to look inside the body instead of cutting it open.</a:t>
            </a:r>
          </a:p>
        </p:txBody>
      </p:sp>
      <p:pic>
        <p:nvPicPr>
          <p:cNvPr id="17417" name="Picture 9" descr="crbs0031110"/>
          <p:cNvPicPr>
            <a:picLocks noChangeAspect="1" noChangeArrowheads="1"/>
          </p:cNvPicPr>
          <p:nvPr/>
        </p:nvPicPr>
        <p:blipFill>
          <a:blip r:embed="rId2" cstate="print"/>
          <a:srcRect/>
          <a:stretch>
            <a:fillRect/>
          </a:stretch>
        </p:blipFill>
        <p:spPr bwMode="auto">
          <a:xfrm>
            <a:off x="5003800" y="2427288"/>
            <a:ext cx="2590800" cy="3881437"/>
          </a:xfrm>
          <a:prstGeom prst="rect">
            <a:avLst/>
          </a:prstGeom>
          <a:noFill/>
          <a:ln w="28575">
            <a:solidFill>
              <a:srgbClr val="000000"/>
            </a:solidFill>
            <a:miter lim="800000"/>
            <a:headEnd/>
            <a:tailEnd/>
          </a:ln>
        </p:spPr>
      </p:pic>
      <p:grpSp>
        <p:nvGrpSpPr>
          <p:cNvPr id="9" name="Group 15"/>
          <p:cNvGrpSpPr>
            <a:grpSpLocks/>
          </p:cNvGrpSpPr>
          <p:nvPr/>
        </p:nvGrpSpPr>
        <p:grpSpPr bwMode="auto">
          <a:xfrm rot="2247609" flipH="1">
            <a:off x="945572" y="2908775"/>
            <a:ext cx="4110951" cy="3202593"/>
            <a:chOff x="622" y="609"/>
            <a:chExt cx="4072" cy="3184"/>
          </a:xfrm>
        </p:grpSpPr>
        <p:pic>
          <p:nvPicPr>
            <p:cNvPr id="10" name="Picture 11" descr="Broken_Arm_X_Ray_Part_3_by_travisnojo"/>
            <p:cNvPicPr>
              <a:picLocks noChangeAspect="1" noChangeArrowheads="1"/>
            </p:cNvPicPr>
            <p:nvPr/>
          </p:nvPicPr>
          <p:blipFill>
            <a:blip r:embed="rId3" cstate="print"/>
            <a:srcRect t="8304" r="7495" b="16370"/>
            <a:stretch>
              <a:fillRect/>
            </a:stretch>
          </p:blipFill>
          <p:spPr bwMode="auto">
            <a:xfrm>
              <a:off x="622" y="1711"/>
              <a:ext cx="2133" cy="1444"/>
            </a:xfrm>
            <a:prstGeom prst="rect">
              <a:avLst/>
            </a:prstGeom>
            <a:noFill/>
            <a:ln w="28575">
              <a:solidFill>
                <a:srgbClr val="000000"/>
              </a:solidFill>
              <a:miter lim="800000"/>
              <a:headEnd/>
              <a:tailEnd/>
            </a:ln>
          </p:spPr>
        </p:pic>
        <p:pic>
          <p:nvPicPr>
            <p:cNvPr id="11" name="Picture 13" descr="7220xray"/>
            <p:cNvPicPr>
              <a:picLocks noChangeAspect="1" noChangeArrowheads="1"/>
            </p:cNvPicPr>
            <p:nvPr/>
          </p:nvPicPr>
          <p:blipFill>
            <a:blip r:embed="rId4" cstate="print"/>
            <a:srcRect/>
            <a:stretch>
              <a:fillRect/>
            </a:stretch>
          </p:blipFill>
          <p:spPr bwMode="auto">
            <a:xfrm rot="35067374">
              <a:off x="1913" y="609"/>
              <a:ext cx="2781" cy="318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dissolve">
                                      <p:cBhvr>
                                        <p:cTn id="12"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xray"/>
          <p:cNvPicPr>
            <a:picLocks noChangeAspect="1" noChangeArrowheads="1"/>
          </p:cNvPicPr>
          <p:nvPr/>
        </p:nvPicPr>
        <p:blipFill>
          <a:blip r:embed="rId2" cstate="print"/>
          <a:srcRect/>
          <a:stretch>
            <a:fillRect/>
          </a:stretch>
        </p:blipFill>
        <p:spPr bwMode="auto">
          <a:xfrm>
            <a:off x="900113" y="3716338"/>
            <a:ext cx="4032250" cy="2665412"/>
          </a:xfrm>
          <a:prstGeom prst="rect">
            <a:avLst/>
          </a:prstGeom>
          <a:noFill/>
          <a:ln w="28575">
            <a:solidFill>
              <a:srgbClr val="000000"/>
            </a:solidFill>
            <a:miter lim="800000"/>
            <a:headEnd/>
            <a:tailEnd/>
          </a:ln>
        </p:spPr>
      </p:pic>
      <p:sp>
        <p:nvSpPr>
          <p:cNvPr id="18437" name="Text Box 5"/>
          <p:cNvSpPr txBox="1">
            <a:spLocks noChangeArrowheads="1"/>
          </p:cNvSpPr>
          <p:nvPr/>
        </p:nvSpPr>
        <p:spPr bwMode="auto">
          <a:xfrm>
            <a:off x="323850" y="387350"/>
            <a:ext cx="2786063"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How do x-rays work?</a:t>
            </a:r>
          </a:p>
        </p:txBody>
      </p:sp>
      <p:sp>
        <p:nvSpPr>
          <p:cNvPr id="18438" name="Text Box 6"/>
          <p:cNvSpPr txBox="1">
            <a:spLocks noChangeArrowheads="1"/>
          </p:cNvSpPr>
          <p:nvPr/>
        </p:nvSpPr>
        <p:spPr bwMode="auto">
          <a:xfrm>
            <a:off x="323850" y="946150"/>
            <a:ext cx="7281863"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When x-rays hit your body, most go straight through you.</a:t>
            </a:r>
          </a:p>
        </p:txBody>
      </p:sp>
      <p:sp>
        <p:nvSpPr>
          <p:cNvPr id="18439" name="Text Box 7"/>
          <p:cNvSpPr txBox="1">
            <a:spLocks noChangeArrowheads="1"/>
          </p:cNvSpPr>
          <p:nvPr/>
        </p:nvSpPr>
        <p:spPr bwMode="auto">
          <a:xfrm>
            <a:off x="323850" y="1738739"/>
            <a:ext cx="7785145" cy="830997"/>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When an x-ray hits a bone, the bone absorbs </a:t>
            </a:r>
            <a:r>
              <a:rPr lang="en-GB" sz="2400" dirty="0" smtClean="0">
                <a:latin typeface="Calibri" pitchFamily="34" charset="0"/>
                <a:cs typeface="Arial" charset="0"/>
              </a:rPr>
              <a:t>it, so the x-rays </a:t>
            </a:r>
          </a:p>
          <a:p>
            <a:r>
              <a:rPr lang="en-GB" sz="2400" dirty="0" smtClean="0">
                <a:latin typeface="Calibri" pitchFamily="34" charset="0"/>
                <a:cs typeface="Arial" charset="0"/>
              </a:rPr>
              <a:t>do not get to the film.</a:t>
            </a:r>
            <a:endParaRPr lang="en-GB" sz="2400" dirty="0">
              <a:latin typeface="Calibri" pitchFamily="34" charset="0"/>
              <a:cs typeface="Arial" charset="0"/>
            </a:endParaRPr>
          </a:p>
        </p:txBody>
      </p:sp>
      <p:sp>
        <p:nvSpPr>
          <p:cNvPr id="18440" name="Text Box 8"/>
          <p:cNvSpPr txBox="1">
            <a:spLocks noChangeArrowheads="1"/>
          </p:cNvSpPr>
          <p:nvPr/>
        </p:nvSpPr>
        <p:spPr bwMode="auto">
          <a:xfrm>
            <a:off x="323850" y="2924175"/>
            <a:ext cx="7467814" cy="46166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This makes </a:t>
            </a:r>
            <a:r>
              <a:rPr lang="en-GB" sz="2400" dirty="0" smtClean="0">
                <a:latin typeface="Calibri" pitchFamily="34" charset="0"/>
                <a:cs typeface="Arial" charset="0"/>
              </a:rPr>
              <a:t>the bone </a:t>
            </a:r>
            <a:r>
              <a:rPr lang="en-GB" sz="2400" dirty="0">
                <a:latin typeface="Calibri" pitchFamily="34" charset="0"/>
                <a:cs typeface="Arial" charset="0"/>
              </a:rPr>
              <a:t>look white on the x-ray photograph.</a:t>
            </a:r>
          </a:p>
        </p:txBody>
      </p:sp>
      <p:pic>
        <p:nvPicPr>
          <p:cNvPr id="18442" name="Picture 10" descr="X-Ray-Film"/>
          <p:cNvPicPr>
            <a:picLocks noChangeAspect="1" noChangeArrowheads="1"/>
          </p:cNvPicPr>
          <p:nvPr/>
        </p:nvPicPr>
        <p:blipFill>
          <a:blip r:embed="rId3" cstate="print"/>
          <a:srcRect/>
          <a:stretch>
            <a:fillRect/>
          </a:stretch>
        </p:blipFill>
        <p:spPr bwMode="auto">
          <a:xfrm>
            <a:off x="6588125" y="3644900"/>
            <a:ext cx="1993900" cy="2722563"/>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ssolve">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dissolve">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dissolve">
                                      <p:cBhvr>
                                        <p:cTn id="17" dur="500"/>
                                        <p:tgtEl>
                                          <p:spTgt spid="184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dissolve">
                                      <p:cBhvr>
                                        <p:cTn id="22" dur="500"/>
                                        <p:tgtEl>
                                          <p:spTgt spid="18436"/>
                                        </p:tgtEl>
                                      </p:cBhvr>
                                    </p:animEffect>
                                  </p:childTnLst>
                                </p:cTn>
                              </p:par>
                              <p:par>
                                <p:cTn id="23" presetID="9" presetClass="entr" presetSubtype="0" fill="hold" nodeType="withEffect">
                                  <p:stCondLst>
                                    <p:cond delay="0"/>
                                  </p:stCondLst>
                                  <p:childTnLst>
                                    <p:set>
                                      <p:cBhvr>
                                        <p:cTn id="24" dur="1" fill="hold">
                                          <p:stCondLst>
                                            <p:cond delay="0"/>
                                          </p:stCondLst>
                                        </p:cTn>
                                        <p:tgtEl>
                                          <p:spTgt spid="18442"/>
                                        </p:tgtEl>
                                        <p:attrNameLst>
                                          <p:attrName>style.visibility</p:attrName>
                                        </p:attrNameLst>
                                      </p:cBhvr>
                                      <p:to>
                                        <p:strVal val="visible"/>
                                      </p:to>
                                    </p:set>
                                    <p:animEffect transition="in" filter="dissolve">
                                      <p:cBhvr>
                                        <p:cTn id="25"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P spid="184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23850" y="620713"/>
            <a:ext cx="2152650"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Are x-rays safe?</a:t>
            </a:r>
          </a:p>
        </p:txBody>
      </p:sp>
      <p:sp>
        <p:nvSpPr>
          <p:cNvPr id="19461" name="Text Box 5"/>
          <p:cNvSpPr txBox="1">
            <a:spLocks noChangeArrowheads="1"/>
          </p:cNvSpPr>
          <p:nvPr/>
        </p:nvSpPr>
        <p:spPr bwMode="auto">
          <a:xfrm>
            <a:off x="323850" y="1341438"/>
            <a:ext cx="2555875"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In small doses, yes.</a:t>
            </a:r>
          </a:p>
        </p:txBody>
      </p:sp>
      <p:sp>
        <p:nvSpPr>
          <p:cNvPr id="19462" name="Text Box 6"/>
          <p:cNvSpPr txBox="1">
            <a:spLocks noChangeArrowheads="1"/>
          </p:cNvSpPr>
          <p:nvPr/>
        </p:nvSpPr>
        <p:spPr bwMode="auto">
          <a:xfrm>
            <a:off x="323850" y="3068638"/>
            <a:ext cx="6483350"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People who use x-rays have to protect themselves.</a:t>
            </a:r>
          </a:p>
        </p:txBody>
      </p:sp>
      <p:pic>
        <p:nvPicPr>
          <p:cNvPr id="19464" name="Picture 8" descr="MAT-FW_1"/>
          <p:cNvPicPr>
            <a:picLocks noChangeAspect="1" noChangeArrowheads="1"/>
          </p:cNvPicPr>
          <p:nvPr/>
        </p:nvPicPr>
        <p:blipFill>
          <a:blip r:embed="rId2" cstate="print"/>
          <a:srcRect/>
          <a:stretch>
            <a:fillRect/>
          </a:stretch>
        </p:blipFill>
        <p:spPr bwMode="auto">
          <a:xfrm>
            <a:off x="7235825" y="3141663"/>
            <a:ext cx="1716088" cy="3503612"/>
          </a:xfrm>
          <a:prstGeom prst="rect">
            <a:avLst/>
          </a:prstGeom>
          <a:noFill/>
          <a:ln w="28575">
            <a:solidFill>
              <a:srgbClr val="000000"/>
            </a:solidFill>
            <a:miter lim="800000"/>
            <a:headEnd/>
            <a:tailEnd/>
          </a:ln>
        </p:spPr>
      </p:pic>
      <p:sp>
        <p:nvSpPr>
          <p:cNvPr id="19467" name="Text Box 11"/>
          <p:cNvSpPr txBox="1">
            <a:spLocks noChangeArrowheads="1"/>
          </p:cNvSpPr>
          <p:nvPr/>
        </p:nvSpPr>
        <p:spPr bwMode="auto">
          <a:xfrm>
            <a:off x="323850" y="2205038"/>
            <a:ext cx="7397750" cy="466725"/>
          </a:xfrm>
          <a:prstGeom prst="rect">
            <a:avLst/>
          </a:prstGeom>
          <a:solidFill>
            <a:srgbClr val="CCECFF"/>
          </a:solidFill>
          <a:ln w="9525">
            <a:solidFill>
              <a:schemeClr val="tx1"/>
            </a:solidFill>
            <a:miter lim="800000"/>
            <a:headEnd/>
            <a:tailEnd/>
          </a:ln>
          <a:effectLst/>
        </p:spPr>
        <p:txBody>
          <a:bodyPr wrap="none">
            <a:spAutoFit/>
          </a:bodyPr>
          <a:lstStyle/>
          <a:p>
            <a:r>
              <a:rPr lang="en-GB" sz="2400" dirty="0">
                <a:latin typeface="Calibri" pitchFamily="34" charset="0"/>
                <a:cs typeface="Arial" charset="0"/>
              </a:rPr>
              <a:t>Big doses of x-rays can damage your body, causing cancer.</a:t>
            </a:r>
          </a:p>
        </p:txBody>
      </p:sp>
      <p:sp>
        <p:nvSpPr>
          <p:cNvPr id="19468" name="Text Box 12"/>
          <p:cNvSpPr txBox="1">
            <a:spLocks noChangeArrowheads="1"/>
          </p:cNvSpPr>
          <p:nvPr/>
        </p:nvSpPr>
        <p:spPr bwMode="auto">
          <a:xfrm>
            <a:off x="4248150" y="4165600"/>
            <a:ext cx="2555875" cy="1927225"/>
          </a:xfrm>
          <a:prstGeom prst="rect">
            <a:avLst/>
          </a:prstGeom>
          <a:solidFill>
            <a:srgbClr val="CCECFF"/>
          </a:solidFill>
          <a:ln w="9525">
            <a:solidFill>
              <a:schemeClr val="tx1"/>
            </a:solidFill>
            <a:miter lim="800000"/>
            <a:headEnd/>
            <a:tailEnd/>
          </a:ln>
          <a:effectLst/>
        </p:spPr>
        <p:txBody>
          <a:bodyPr>
            <a:spAutoFit/>
          </a:bodyPr>
          <a:lstStyle/>
          <a:p>
            <a:r>
              <a:rPr lang="en-GB" sz="2400" dirty="0">
                <a:latin typeface="Calibri" pitchFamily="34" charset="0"/>
                <a:cs typeface="Arial" charset="0"/>
              </a:rPr>
              <a:t>X-rays can damage unborn babies, so pregnant women have to protect themselves too.</a:t>
            </a:r>
          </a:p>
        </p:txBody>
      </p:sp>
      <p:pic>
        <p:nvPicPr>
          <p:cNvPr id="19470" name="Picture 14" descr="Radiation%20Burn%20-%20Hand"/>
          <p:cNvPicPr>
            <a:picLocks noChangeAspect="1" noChangeArrowheads="1"/>
          </p:cNvPicPr>
          <p:nvPr/>
        </p:nvPicPr>
        <p:blipFill>
          <a:blip r:embed="rId3" cstate="print"/>
          <a:srcRect/>
          <a:stretch>
            <a:fillRect/>
          </a:stretch>
        </p:blipFill>
        <p:spPr bwMode="auto">
          <a:xfrm>
            <a:off x="5292725" y="239713"/>
            <a:ext cx="2554288" cy="1703387"/>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dissolve">
                                      <p:cBhvr>
                                        <p:cTn id="12" dur="500"/>
                                        <p:tgtEl>
                                          <p:spTgt spid="19467"/>
                                        </p:tgtEl>
                                      </p:cBhvr>
                                    </p:animEffect>
                                  </p:childTnLst>
                                </p:cTn>
                              </p:par>
                              <p:par>
                                <p:cTn id="13" presetID="9" presetClass="entr" presetSubtype="0" fill="hold" nodeType="withEffect">
                                  <p:stCondLst>
                                    <p:cond delay="0"/>
                                  </p:stCondLst>
                                  <p:childTnLst>
                                    <p:set>
                                      <p:cBhvr>
                                        <p:cTn id="14" dur="1" fill="hold">
                                          <p:stCondLst>
                                            <p:cond delay="0"/>
                                          </p:stCondLst>
                                        </p:cTn>
                                        <p:tgtEl>
                                          <p:spTgt spid="19470"/>
                                        </p:tgtEl>
                                        <p:attrNameLst>
                                          <p:attrName>style.visibility</p:attrName>
                                        </p:attrNameLst>
                                      </p:cBhvr>
                                      <p:to>
                                        <p:strVal val="visible"/>
                                      </p:to>
                                    </p:set>
                                    <p:animEffect transition="in" filter="dissolve">
                                      <p:cBhvr>
                                        <p:cTn id="15" dur="500"/>
                                        <p:tgtEl>
                                          <p:spTgt spid="1947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462"/>
                                        </p:tgtEl>
                                        <p:attrNameLst>
                                          <p:attrName>style.visibility</p:attrName>
                                        </p:attrNameLst>
                                      </p:cBhvr>
                                      <p:to>
                                        <p:strVal val="visible"/>
                                      </p:to>
                                    </p:set>
                                    <p:animEffect transition="in" filter="dissolve">
                                      <p:cBhvr>
                                        <p:cTn id="20" dur="500"/>
                                        <p:tgtEl>
                                          <p:spTgt spid="1946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468"/>
                                        </p:tgtEl>
                                        <p:attrNameLst>
                                          <p:attrName>style.visibility</p:attrName>
                                        </p:attrNameLst>
                                      </p:cBhvr>
                                      <p:to>
                                        <p:strVal val="visible"/>
                                      </p:to>
                                    </p:set>
                                    <p:animEffect transition="in" filter="dissolve">
                                      <p:cBhvr>
                                        <p:cTn id="25" dur="500"/>
                                        <p:tgtEl>
                                          <p:spTgt spid="19468"/>
                                        </p:tgtEl>
                                      </p:cBhvr>
                                    </p:animEffect>
                                  </p:childTnLst>
                                </p:cTn>
                              </p:par>
                              <p:par>
                                <p:cTn id="26" presetID="9" presetClass="entr" presetSubtype="0" fill="hold" nodeType="with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dissolve">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animBg="1"/>
      <p:bldP spid="19467" grpId="0" animBg="1"/>
      <p:bldP spid="194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362200"/>
            <a:ext cx="8763000" cy="2554545"/>
          </a:xfrm>
          <a:prstGeom prst="rect">
            <a:avLst/>
          </a:prstGeom>
        </p:spPr>
        <p:txBody>
          <a:bodyPr wrap="square">
            <a:spAutoFit/>
          </a:bodyPr>
          <a:lstStyle/>
          <a:p>
            <a:r>
              <a:rPr lang="en-US" sz="3200" b="1" dirty="0" smtClean="0">
                <a:solidFill>
                  <a:srgbClr val="FFFFFF"/>
                </a:solidFill>
              </a:rPr>
              <a:t>Visible light is an EM </a:t>
            </a:r>
            <a:r>
              <a:rPr lang="en-US" sz="3200" b="1" dirty="0" smtClean="0">
                <a:solidFill>
                  <a:srgbClr val="FFFFFF"/>
                </a:solidFill>
              </a:rPr>
              <a:t>wave. </a:t>
            </a:r>
            <a:r>
              <a:rPr lang="en-US" sz="3200" b="1" dirty="0" smtClean="0">
                <a:solidFill>
                  <a:srgbClr val="FFFFFF"/>
                </a:solidFill>
              </a:rPr>
              <a:t>Just as we can hear only some frequencies of sound, we can only see some frequencies of EM waves. There are six more types of EM waves which we cannot see.</a:t>
            </a:r>
            <a:endParaRPr lang="en-US" sz="3200" b="1" dirty="0">
              <a:solidFill>
                <a:srgbClr val="FFFFFF"/>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7"/>
          <p:cNvSpPr>
            <a:spLocks noChangeArrowheads="1" noChangeShapeType="1" noTextEdit="1"/>
          </p:cNvSpPr>
          <p:nvPr/>
        </p:nvSpPr>
        <p:spPr bwMode="auto">
          <a:xfrm>
            <a:off x="179388" y="77788"/>
            <a:ext cx="7920037" cy="903287"/>
          </a:xfrm>
          <a:prstGeom prst="rect">
            <a:avLst/>
          </a:prstGeom>
        </p:spPr>
        <p:txBody>
          <a:bodyPr wrap="none" fromWordArt="1">
            <a:prstTxWarp prst="textDoubleWave1">
              <a:avLst>
                <a:gd name="adj1" fmla="val 10319"/>
                <a:gd name="adj2" fmla="val 426"/>
              </a:avLst>
            </a:prstTxWarp>
          </a:bodyPr>
          <a:lstStyle/>
          <a:p>
            <a:pPr algn="ctr"/>
            <a:r>
              <a:rPr lang="en-US" sz="3600" b="1" kern="10" dirty="0">
                <a:ln w="9525">
                  <a:solidFill>
                    <a:schemeClr val="accent2"/>
                  </a:solidFill>
                  <a:round/>
                  <a:headEnd/>
                  <a:tailEnd/>
                </a:ln>
                <a:solidFill>
                  <a:schemeClr val="accent2"/>
                </a:solidFill>
                <a:latin typeface="Arial"/>
                <a:cs typeface="Arial"/>
              </a:rPr>
              <a:t>GAMMA RAYS</a:t>
            </a:r>
          </a:p>
        </p:txBody>
      </p:sp>
      <p:sp>
        <p:nvSpPr>
          <p:cNvPr id="162824" name="Text Box 13"/>
          <p:cNvSpPr txBox="1">
            <a:spLocks noChangeArrowheads="1"/>
          </p:cNvSpPr>
          <p:nvPr/>
        </p:nvSpPr>
        <p:spPr bwMode="auto">
          <a:xfrm>
            <a:off x="0" y="1268413"/>
            <a:ext cx="9144000" cy="1569660"/>
          </a:xfrm>
          <a:prstGeom prst="rect">
            <a:avLst/>
          </a:prstGeom>
          <a:noFill/>
          <a:ln w="9525" algn="ctr">
            <a:noFill/>
            <a:miter lim="800000"/>
            <a:headEnd/>
            <a:tailEnd/>
          </a:ln>
        </p:spPr>
        <p:txBody>
          <a:bodyPr>
            <a:spAutoFit/>
          </a:bodyPr>
          <a:lstStyle/>
          <a:p>
            <a:pPr marL="342900" indent="-342900">
              <a:buFontTx/>
              <a:buChar char="•"/>
            </a:pPr>
            <a:r>
              <a:rPr lang="en-GB" sz="2400" b="1" dirty="0"/>
              <a:t>Wavelength: </a:t>
            </a:r>
            <a:r>
              <a:rPr lang="en-GB" sz="2400" dirty="0"/>
              <a:t>10</a:t>
            </a:r>
            <a:r>
              <a:rPr lang="en-GB" sz="2400" baseline="30000" dirty="0"/>
              <a:t>-16</a:t>
            </a:r>
            <a:r>
              <a:rPr lang="en-GB" sz="2400" dirty="0"/>
              <a:t> to 10</a:t>
            </a:r>
            <a:r>
              <a:rPr lang="en-GB" sz="2400" baseline="30000" dirty="0"/>
              <a:t>-9</a:t>
            </a:r>
            <a:r>
              <a:rPr lang="en-GB" sz="2400" dirty="0"/>
              <a:t> m</a:t>
            </a:r>
          </a:p>
          <a:p>
            <a:pPr marL="342900" indent="-342900">
              <a:buFontTx/>
              <a:buChar char="•"/>
            </a:pPr>
            <a:r>
              <a:rPr lang="en-GB" sz="2400" b="1" dirty="0"/>
              <a:t>Frequency: </a:t>
            </a:r>
            <a:r>
              <a:rPr lang="en-GB" sz="2400" dirty="0"/>
              <a:t>3 x 10</a:t>
            </a:r>
            <a:r>
              <a:rPr lang="en-GB" sz="2400" baseline="30000" dirty="0"/>
              <a:t>24</a:t>
            </a:r>
            <a:r>
              <a:rPr lang="en-GB" sz="2400" dirty="0"/>
              <a:t> to 3 x 10</a:t>
            </a:r>
            <a:r>
              <a:rPr lang="en-GB" sz="2400" baseline="30000" dirty="0"/>
              <a:t>17</a:t>
            </a:r>
            <a:r>
              <a:rPr lang="en-GB" sz="2400" dirty="0"/>
              <a:t> Hz</a:t>
            </a:r>
          </a:p>
          <a:p>
            <a:pPr marL="342900" indent="-342900">
              <a:buFontTx/>
              <a:buChar char="•"/>
            </a:pPr>
            <a:r>
              <a:rPr lang="en-GB" sz="2400" b="1" dirty="0"/>
              <a:t>Uses: </a:t>
            </a:r>
            <a:r>
              <a:rPr lang="en-GB" sz="2400" dirty="0"/>
              <a:t>cancer treatment, observing the universe</a:t>
            </a:r>
          </a:p>
          <a:p>
            <a:pPr marL="342900" indent="-342900">
              <a:buFontTx/>
              <a:buChar char="•"/>
            </a:pPr>
            <a:r>
              <a:rPr lang="en-GB" sz="2400" b="1" dirty="0"/>
              <a:t>Dangers: </a:t>
            </a:r>
            <a:r>
              <a:rPr lang="en-GB" sz="2400" dirty="0"/>
              <a:t>cancer</a:t>
            </a:r>
          </a:p>
        </p:txBody>
      </p:sp>
      <p:sp>
        <p:nvSpPr>
          <p:cNvPr id="26628" name="Text Box 9"/>
          <p:cNvSpPr txBox="1">
            <a:spLocks noChangeArrowheads="1"/>
          </p:cNvSpPr>
          <p:nvPr/>
        </p:nvSpPr>
        <p:spPr bwMode="auto">
          <a:xfrm>
            <a:off x="8174038" y="-26988"/>
            <a:ext cx="1150937" cy="1006476"/>
          </a:xfrm>
          <a:prstGeom prst="rect">
            <a:avLst/>
          </a:prstGeom>
          <a:noFill/>
          <a:ln w="9525">
            <a:noFill/>
            <a:miter lim="800000"/>
            <a:headEnd/>
            <a:tailEnd/>
          </a:ln>
        </p:spPr>
        <p:txBody>
          <a:bodyPr>
            <a:spAutoFit/>
          </a:bodyPr>
          <a:lstStyle/>
          <a:p>
            <a:pPr>
              <a:spcBef>
                <a:spcPct val="50000"/>
              </a:spcBef>
            </a:pPr>
            <a:r>
              <a:rPr lang="en-GB" sz="6000" b="1">
                <a:solidFill>
                  <a:schemeClr val="accent2"/>
                </a:solidFill>
                <a:cs typeface="Arial" charset="0"/>
                <a:sym typeface="Symbol" pitchFamily="18" charset="2"/>
              </a:rPr>
              <a:t>()</a:t>
            </a:r>
          </a:p>
        </p:txBody>
      </p:sp>
      <p:pic>
        <p:nvPicPr>
          <p:cNvPr id="162827" name="Picture 11" descr="gamma_ray_sky"/>
          <p:cNvPicPr>
            <a:picLocks noChangeAspect="1" noChangeArrowheads="1"/>
          </p:cNvPicPr>
          <p:nvPr/>
        </p:nvPicPr>
        <p:blipFill>
          <a:blip r:embed="rId2" cstate="print"/>
          <a:srcRect/>
          <a:stretch>
            <a:fillRect/>
          </a:stretch>
        </p:blipFill>
        <p:spPr bwMode="auto">
          <a:xfrm>
            <a:off x="93663" y="3357563"/>
            <a:ext cx="5199062" cy="3327400"/>
          </a:xfrm>
          <a:prstGeom prst="rect">
            <a:avLst/>
          </a:prstGeom>
          <a:noFill/>
          <a:ln w="9525">
            <a:noFill/>
            <a:miter lim="800000"/>
            <a:headEnd/>
            <a:tailEnd/>
          </a:ln>
        </p:spPr>
      </p:pic>
      <p:pic>
        <p:nvPicPr>
          <p:cNvPr id="162828" name="Picture 12" descr="gamma_radiation_therapy"/>
          <p:cNvPicPr>
            <a:picLocks noChangeAspect="1" noChangeArrowheads="1"/>
          </p:cNvPicPr>
          <p:nvPr/>
        </p:nvPicPr>
        <p:blipFill>
          <a:blip r:embed="rId3" cstate="print"/>
          <a:srcRect/>
          <a:stretch>
            <a:fillRect/>
          </a:stretch>
        </p:blipFill>
        <p:spPr bwMode="auto">
          <a:xfrm>
            <a:off x="5411788" y="3500438"/>
            <a:ext cx="3552825" cy="2714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2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62827"/>
                                        </p:tgtEl>
                                        <p:attrNameLst>
                                          <p:attrName>style.visibility</p:attrName>
                                        </p:attrNameLst>
                                      </p:cBhvr>
                                      <p:to>
                                        <p:strVal val="visible"/>
                                      </p:to>
                                    </p:set>
                                    <p:animEffect transition="in" filter="fade">
                                      <p:cBhvr>
                                        <p:cTn id="18" dur="2000"/>
                                        <p:tgtEl>
                                          <p:spTgt spid="162827"/>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2828"/>
                                        </p:tgtEl>
                                        <p:attrNameLst>
                                          <p:attrName>style.visibility</p:attrName>
                                        </p:attrNameLst>
                                      </p:cBhvr>
                                      <p:to>
                                        <p:strVal val="visible"/>
                                      </p:to>
                                    </p:set>
                                    <p:animEffect transition="in" filter="fade">
                                      <p:cBhvr>
                                        <p:cTn id="22" dur="2000"/>
                                        <p:tgtEl>
                                          <p:spTgt spid="16282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28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88" y="428625"/>
            <a:ext cx="3452812" cy="669925"/>
          </a:xfrm>
          <a:prstGeom prst="rect">
            <a:avLst/>
          </a:prstGeom>
          <a:solidFill>
            <a:schemeClr val="accent1">
              <a:lumMod val="40000"/>
              <a:lumOff val="60000"/>
            </a:schemeClr>
          </a:solidFill>
          <a:ln w="28575">
            <a:solidFill>
              <a:schemeClr val="tx1"/>
            </a:solidFill>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3600">
                <a:latin typeface="Calibri" pitchFamily="34" charset="0"/>
              </a:rPr>
              <a:t>Gamma radiation</a:t>
            </a:r>
            <a:endParaRPr lang="en-GB">
              <a:latin typeface="Calibri" pitchFamily="34" charset="0"/>
            </a:endParaRPr>
          </a:p>
        </p:txBody>
      </p:sp>
      <p:sp>
        <p:nvSpPr>
          <p:cNvPr id="21509" name="Text Box 5"/>
          <p:cNvSpPr txBox="1">
            <a:spLocks noChangeArrowheads="1"/>
          </p:cNvSpPr>
          <p:nvPr/>
        </p:nvSpPr>
        <p:spPr bwMode="auto">
          <a:xfrm>
            <a:off x="323850" y="1377950"/>
            <a:ext cx="7369175" cy="4667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latin typeface="Calibri" pitchFamily="34" charset="0"/>
                <a:cs typeface="Arial" charset="0"/>
              </a:rPr>
              <a:t>Gamma radiation is the most dangerous type of radiation.</a:t>
            </a:r>
          </a:p>
        </p:txBody>
      </p:sp>
      <p:sp>
        <p:nvSpPr>
          <p:cNvPr id="21510" name="Text Box 6"/>
          <p:cNvSpPr txBox="1">
            <a:spLocks noChangeArrowheads="1"/>
          </p:cNvSpPr>
          <p:nvPr/>
        </p:nvSpPr>
        <p:spPr bwMode="auto">
          <a:xfrm>
            <a:off x="323850" y="2133600"/>
            <a:ext cx="3605213" cy="4667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latin typeface="Calibri" pitchFamily="34" charset="0"/>
                <a:cs typeface="Arial" charset="0"/>
              </a:rPr>
              <a:t>It causes radiation sickness.</a:t>
            </a:r>
          </a:p>
        </p:txBody>
      </p:sp>
      <p:pic>
        <p:nvPicPr>
          <p:cNvPr id="215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850" y="2060575"/>
            <a:ext cx="1303338" cy="1368425"/>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p:cNvSpPr txBox="1">
            <a:spLocks noChangeArrowheads="1"/>
          </p:cNvSpPr>
          <p:nvPr/>
        </p:nvSpPr>
        <p:spPr bwMode="auto">
          <a:xfrm>
            <a:off x="323850" y="2924175"/>
            <a:ext cx="3179763" cy="4667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smtClean="0">
                <a:latin typeface="Calibri" pitchFamily="34" charset="0"/>
                <a:cs typeface="Arial" charset="0"/>
              </a:rPr>
              <a:t>It can also cause cancer.</a:t>
            </a:r>
            <a:endParaRPr lang="en-GB" sz="2400" dirty="0">
              <a:latin typeface="Calibri" pitchFamily="34" charset="0"/>
              <a:cs typeface="Arial" charset="0"/>
            </a:endParaRPr>
          </a:p>
        </p:txBody>
      </p:sp>
      <p:sp>
        <p:nvSpPr>
          <p:cNvPr id="21517" name="Text Box 13"/>
          <p:cNvSpPr txBox="1">
            <a:spLocks noChangeArrowheads="1"/>
          </p:cNvSpPr>
          <p:nvPr/>
        </p:nvSpPr>
        <p:spPr bwMode="auto">
          <a:xfrm>
            <a:off x="323850" y="3716338"/>
            <a:ext cx="8056563" cy="4667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smtClean="0">
                <a:latin typeface="Calibri" pitchFamily="34" charset="0"/>
                <a:cs typeface="Arial" charset="0"/>
              </a:rPr>
              <a:t>The more radiation you are exposed to, the more ill you will be.</a:t>
            </a:r>
            <a:endParaRPr lang="en-GB" sz="2400" dirty="0">
              <a:latin typeface="Calibri" pitchFamily="34" charset="0"/>
              <a:cs typeface="Arial" charset="0"/>
            </a:endParaRPr>
          </a:p>
        </p:txBody>
      </p:sp>
      <p:pic>
        <p:nvPicPr>
          <p:cNvPr id="2151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652963"/>
            <a:ext cx="1620838" cy="1657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21"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491038"/>
            <a:ext cx="3349625" cy="21002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42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dissolve">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dissolve">
                                      <p:cBhvr>
                                        <p:cTn id="12" dur="500"/>
                                        <p:tgtEl>
                                          <p:spTgt spid="215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dissolve">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14"/>
                                        </p:tgtEl>
                                        <p:attrNameLst>
                                          <p:attrName>style.visibility</p:attrName>
                                        </p:attrNameLst>
                                      </p:cBhvr>
                                      <p:to>
                                        <p:strVal val="visible"/>
                                      </p:to>
                                    </p:set>
                                    <p:animEffect transition="in" filter="dissolve">
                                      <p:cBhvr>
                                        <p:cTn id="22" dur="500"/>
                                        <p:tgtEl>
                                          <p:spTgt spid="215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17"/>
                                        </p:tgtEl>
                                        <p:attrNameLst>
                                          <p:attrName>style.visibility</p:attrName>
                                        </p:attrNameLst>
                                      </p:cBhvr>
                                      <p:to>
                                        <p:strVal val="visible"/>
                                      </p:to>
                                    </p:set>
                                    <p:animEffect transition="in" filter="dissolve">
                                      <p:cBhvr>
                                        <p:cTn id="27" dur="500"/>
                                        <p:tgtEl>
                                          <p:spTgt spid="215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1519"/>
                                        </p:tgtEl>
                                        <p:attrNameLst>
                                          <p:attrName>style.visibility</p:attrName>
                                        </p:attrNameLst>
                                      </p:cBhvr>
                                      <p:to>
                                        <p:strVal val="visible"/>
                                      </p:to>
                                    </p:set>
                                    <p:animEffect transition="in" filter="dissolve">
                                      <p:cBhvr>
                                        <p:cTn id="32" dur="500"/>
                                        <p:tgtEl>
                                          <p:spTgt spid="21519"/>
                                        </p:tgtEl>
                                      </p:cBhvr>
                                    </p:animEffect>
                                  </p:childTnLst>
                                </p:cTn>
                              </p:par>
                              <p:par>
                                <p:cTn id="33" presetID="9" presetClass="entr" presetSubtype="0" fill="hold" nodeType="withEffect">
                                  <p:stCondLst>
                                    <p:cond delay="0"/>
                                  </p:stCondLst>
                                  <p:childTnLst>
                                    <p:set>
                                      <p:cBhvr>
                                        <p:cTn id="34" dur="1" fill="hold">
                                          <p:stCondLst>
                                            <p:cond delay="0"/>
                                          </p:stCondLst>
                                        </p:cTn>
                                        <p:tgtEl>
                                          <p:spTgt spid="21521"/>
                                        </p:tgtEl>
                                        <p:attrNameLst>
                                          <p:attrName>style.visibility</p:attrName>
                                        </p:attrNameLst>
                                      </p:cBhvr>
                                      <p:to>
                                        <p:strVal val="visible"/>
                                      </p:to>
                                    </p:set>
                                    <p:animEffect transition="in" filter="dissolve">
                                      <p:cBhvr>
                                        <p:cTn id="35"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4" grpId="0" animBg="1"/>
      <p:bldP spid="215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981075"/>
            <a:ext cx="2659063" cy="19875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3276600" cy="3816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573463"/>
            <a:ext cx="4286250" cy="29622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65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23850" y="333375"/>
            <a:ext cx="3502025" cy="4667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latin typeface="Calibri" pitchFamily="34" charset="0"/>
                <a:cs typeface="Arial" charset="0"/>
              </a:rPr>
              <a:t>Where does it come from?</a:t>
            </a:r>
          </a:p>
        </p:txBody>
      </p:sp>
      <p:pic>
        <p:nvPicPr>
          <p:cNvPr id="2355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196975"/>
            <a:ext cx="2232025" cy="22320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620713"/>
            <a:ext cx="2268538" cy="28305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2" name="Picture 10" descr="nuclear rea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860800"/>
            <a:ext cx="3455987" cy="24272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789363"/>
            <a:ext cx="3725863" cy="26463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1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dissolve">
                                      <p:cBhvr>
                                        <p:cTn id="7" dur="500"/>
                                        <p:tgtEl>
                                          <p:spTgt spid="23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dissolve">
                                      <p:cBhvr>
                                        <p:cTn id="12" dur="500"/>
                                        <p:tgtEl>
                                          <p:spTgt spid="235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562"/>
                                        </p:tgtEl>
                                        <p:attrNameLst>
                                          <p:attrName>style.visibility</p:attrName>
                                        </p:attrNameLst>
                                      </p:cBhvr>
                                      <p:to>
                                        <p:strVal val="visible"/>
                                      </p:to>
                                    </p:set>
                                    <p:animEffect transition="in" filter="dissolve">
                                      <p:cBhvr>
                                        <p:cTn id="17" dur="500"/>
                                        <p:tgtEl>
                                          <p:spTgt spid="235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dissolve">
                                      <p:cBhvr>
                                        <p:cTn id="22"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323850" y="333375"/>
            <a:ext cx="2211388" cy="4667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latin typeface="Calibri" pitchFamily="34" charset="0"/>
                <a:cs typeface="Arial" charset="0"/>
              </a:rPr>
              <a:t>Is it ever useful?</a:t>
            </a:r>
          </a:p>
        </p:txBody>
      </p:sp>
      <p:sp>
        <p:nvSpPr>
          <p:cNvPr id="24583" name="Text Box 7"/>
          <p:cNvSpPr txBox="1">
            <a:spLocks noChangeArrowheads="1"/>
          </p:cNvSpPr>
          <p:nvPr/>
        </p:nvSpPr>
        <p:spPr bwMode="auto">
          <a:xfrm>
            <a:off x="1619250" y="1052513"/>
            <a:ext cx="4968875" cy="83185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latin typeface="Calibri" pitchFamily="34" charset="0"/>
                <a:cs typeface="Arial" charset="0"/>
              </a:rPr>
              <a:t>Yes – because it is dangerous to cells, it can be used to kill cancer cells.</a:t>
            </a:r>
          </a:p>
        </p:txBody>
      </p:sp>
      <p:pic>
        <p:nvPicPr>
          <p:cNvPr id="245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716338"/>
            <a:ext cx="3959225" cy="25828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 Box 10"/>
          <p:cNvSpPr txBox="1">
            <a:spLocks noChangeArrowheads="1"/>
          </p:cNvSpPr>
          <p:nvPr/>
        </p:nvSpPr>
        <p:spPr bwMode="auto">
          <a:xfrm>
            <a:off x="4787900" y="2276475"/>
            <a:ext cx="3497263" cy="4667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latin typeface="Calibri" pitchFamily="34" charset="0"/>
                <a:cs typeface="Arial" charset="0"/>
              </a:rPr>
              <a:t>This is called radiotherapy.</a:t>
            </a:r>
          </a:p>
        </p:txBody>
      </p:sp>
      <p:pic>
        <p:nvPicPr>
          <p:cNvPr id="2458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52738"/>
            <a:ext cx="3960813" cy="25781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dissolve">
                                      <p:cBhvr>
                                        <p:cTn id="7" dur="5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dissolve">
                                      <p:cBhvr>
                                        <p:cTn id="12" dur="500"/>
                                        <p:tgtEl>
                                          <p:spTgt spid="24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dissolve">
                                      <p:cBhvr>
                                        <p:cTn id="17" dur="500"/>
                                        <p:tgtEl>
                                          <p:spTgt spid="24588"/>
                                        </p:tgtEl>
                                      </p:cBhvr>
                                    </p:animEffect>
                                  </p:childTnLst>
                                </p:cTn>
                              </p:par>
                              <p:par>
                                <p:cTn id="18" presetID="9" presetClass="entr" presetSubtype="0" fill="hold" nodeType="withEffect">
                                  <p:stCondLst>
                                    <p:cond delay="0"/>
                                  </p:stCondLst>
                                  <p:childTnLst>
                                    <p:set>
                                      <p:cBhvr>
                                        <p:cTn id="19" dur="1" fill="hold">
                                          <p:stCondLst>
                                            <p:cond delay="0"/>
                                          </p:stCondLst>
                                        </p:cTn>
                                        <p:tgtEl>
                                          <p:spTgt spid="24585"/>
                                        </p:tgtEl>
                                        <p:attrNameLst>
                                          <p:attrName>style.visibility</p:attrName>
                                        </p:attrNameLst>
                                      </p:cBhvr>
                                      <p:to>
                                        <p:strVal val="visible"/>
                                      </p:to>
                                    </p:set>
                                    <p:animEffect transition="in" filter="dissolve">
                                      <p:cBhvr>
                                        <p:cTn id="2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95288" y="404813"/>
            <a:ext cx="7775575" cy="83185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latin typeface="Calibri" pitchFamily="34" charset="0"/>
                <a:cs typeface="Arial" charset="0"/>
              </a:rPr>
              <a:t>It is important that the gamma radiation hits the cancer without hitting too many of the healthy cells.</a:t>
            </a:r>
          </a:p>
        </p:txBody>
      </p:sp>
      <p:grpSp>
        <p:nvGrpSpPr>
          <p:cNvPr id="25610" name="Group 10"/>
          <p:cNvGrpSpPr>
            <a:grpSpLocks/>
          </p:cNvGrpSpPr>
          <p:nvPr/>
        </p:nvGrpSpPr>
        <p:grpSpPr bwMode="auto">
          <a:xfrm>
            <a:off x="323850" y="1773238"/>
            <a:ext cx="5759450" cy="4238625"/>
            <a:chOff x="431" y="1117"/>
            <a:chExt cx="3628" cy="2670"/>
          </a:xfrm>
        </p:grpSpPr>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l="10139" t="15538" r="11604" b="7683"/>
            <a:stretch>
              <a:fillRect/>
            </a:stretch>
          </p:blipFill>
          <p:spPr bwMode="auto">
            <a:xfrm>
              <a:off x="431" y="1117"/>
              <a:ext cx="3628" cy="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9" name="Picture 9"/>
            <p:cNvPicPr>
              <a:picLocks noChangeAspect="1" noChangeArrowheads="1"/>
            </p:cNvPicPr>
            <p:nvPr/>
          </p:nvPicPr>
          <p:blipFill>
            <a:blip r:embed="rId3">
              <a:extLst>
                <a:ext uri="{28A0092B-C50C-407E-A947-70E740481C1C}">
                  <a14:useLocalDpi xmlns:a14="http://schemas.microsoft.com/office/drawing/2010/main" val="0"/>
                </a:ext>
              </a:extLst>
            </a:blip>
            <a:srcRect l="52200" t="25978" r="21376" b="46648"/>
            <a:stretch>
              <a:fillRect/>
            </a:stretch>
          </p:blipFill>
          <p:spPr bwMode="auto">
            <a:xfrm>
              <a:off x="2381" y="1480"/>
              <a:ext cx="1225" cy="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611" name="Text Box 11"/>
          <p:cNvSpPr txBox="1">
            <a:spLocks noChangeArrowheads="1"/>
          </p:cNvSpPr>
          <p:nvPr/>
        </p:nvSpPr>
        <p:spPr bwMode="auto">
          <a:xfrm>
            <a:off x="6300788" y="2276475"/>
            <a:ext cx="2519362" cy="119697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latin typeface="Calibri" pitchFamily="34" charset="0"/>
                <a:cs typeface="Arial" charset="0"/>
              </a:rPr>
              <a:t>To do this, more than one beam of radiation is used.</a:t>
            </a:r>
          </a:p>
        </p:txBody>
      </p:sp>
      <p:sp>
        <p:nvSpPr>
          <p:cNvPr id="25612" name="Text Box 12"/>
          <p:cNvSpPr txBox="1">
            <a:spLocks noChangeArrowheads="1"/>
          </p:cNvSpPr>
          <p:nvPr/>
        </p:nvSpPr>
        <p:spPr bwMode="auto">
          <a:xfrm>
            <a:off x="6300788" y="3933825"/>
            <a:ext cx="2519362" cy="15621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latin typeface="Calibri" pitchFamily="34" charset="0"/>
                <a:cs typeface="Arial" charset="0"/>
              </a:rPr>
              <a:t>This means that less of the healthy cells are damaged by the radiation.</a:t>
            </a:r>
          </a:p>
        </p:txBody>
      </p:sp>
      <p:sp>
        <p:nvSpPr>
          <p:cNvPr id="25613" name="Rectangle 13"/>
          <p:cNvSpPr>
            <a:spLocks noChangeArrowheads="1"/>
          </p:cNvSpPr>
          <p:nvPr/>
        </p:nvSpPr>
        <p:spPr bwMode="auto">
          <a:xfrm>
            <a:off x="1116013" y="6103938"/>
            <a:ext cx="7151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latin typeface="Calibri" pitchFamily="34" charset="0"/>
                <a:hlinkClick r:id="rId4"/>
              </a:rPr>
              <a:t>http://www.insidestory.iop.org/insidestory_flash1.html</a:t>
            </a:r>
            <a:r>
              <a:rPr lang="en-GB" sz="2400">
                <a:latin typeface="Calibri" pitchFamily="34" charset="0"/>
              </a:rPr>
              <a:t> </a:t>
            </a:r>
          </a:p>
        </p:txBody>
      </p:sp>
    </p:spTree>
    <p:extLst>
      <p:ext uri="{BB962C8B-B14F-4D97-AF65-F5344CB8AC3E}">
        <p14:creationId xmlns:p14="http://schemas.microsoft.com/office/powerpoint/2010/main" val="1157149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dissolve">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10"/>
                                        </p:tgtEl>
                                        <p:attrNameLst>
                                          <p:attrName>style.visibility</p:attrName>
                                        </p:attrNameLst>
                                      </p:cBhvr>
                                      <p:to>
                                        <p:strVal val="visible"/>
                                      </p:to>
                                    </p:set>
                                    <p:animEffect transition="in" filter="dissolve">
                                      <p:cBhvr>
                                        <p:cTn id="12" dur="500"/>
                                        <p:tgtEl>
                                          <p:spTgt spid="256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12"/>
                                        </p:tgtEl>
                                        <p:attrNameLst>
                                          <p:attrName>style.visibility</p:attrName>
                                        </p:attrNameLst>
                                      </p:cBhvr>
                                      <p:to>
                                        <p:strVal val="visible"/>
                                      </p:to>
                                    </p:set>
                                    <p:animEffect transition="in" filter="dissolve">
                                      <p:cBhvr>
                                        <p:cTn id="17" dur="500"/>
                                        <p:tgtEl>
                                          <p:spTgt spid="256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13"/>
                                        </p:tgtEl>
                                        <p:attrNameLst>
                                          <p:attrName>style.visibility</p:attrName>
                                        </p:attrNameLst>
                                      </p:cBhvr>
                                      <p:to>
                                        <p:strVal val="visible"/>
                                      </p:to>
                                    </p:set>
                                    <p:animEffect transition="in" filter="dissolve">
                                      <p:cBhvr>
                                        <p:cTn id="22"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P spid="25612" grpId="0" animBg="1"/>
      <p:bldP spid="256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0" y="-26988"/>
            <a:ext cx="9144000" cy="762001"/>
          </a:xfrm>
          <a:prstGeom prst="rect">
            <a:avLst/>
          </a:prstGeom>
          <a:noFill/>
          <a:ln w="9525" algn="ctr">
            <a:noFill/>
            <a:miter lim="800000"/>
            <a:headEnd/>
            <a:tailEnd/>
          </a:ln>
        </p:spPr>
        <p:txBody>
          <a:bodyPr>
            <a:spAutoFit/>
          </a:bodyPr>
          <a:lstStyle/>
          <a:p>
            <a:r>
              <a:rPr lang="en-GB" sz="4400" b="1" dirty="0">
                <a:solidFill>
                  <a:schemeClr val="accent2"/>
                </a:solidFill>
              </a:rPr>
              <a:t>The Dangers of the EM Spectrum</a:t>
            </a:r>
            <a:r>
              <a:rPr lang="en-GB" sz="2400" b="1" dirty="0">
                <a:solidFill>
                  <a:schemeClr val="accent2"/>
                </a:solidFill>
              </a:rPr>
              <a:t> </a:t>
            </a:r>
          </a:p>
        </p:txBody>
      </p:sp>
      <p:sp>
        <p:nvSpPr>
          <p:cNvPr id="5126" name="Text Box 6"/>
          <p:cNvSpPr txBox="1">
            <a:spLocks noChangeArrowheads="1"/>
          </p:cNvSpPr>
          <p:nvPr/>
        </p:nvSpPr>
        <p:spPr bwMode="auto">
          <a:xfrm>
            <a:off x="0" y="765175"/>
            <a:ext cx="9144000" cy="3170099"/>
          </a:xfrm>
          <a:prstGeom prst="rect">
            <a:avLst/>
          </a:prstGeom>
          <a:noFill/>
          <a:ln w="9525" algn="ctr">
            <a:noFill/>
            <a:miter lim="800000"/>
            <a:headEnd/>
            <a:tailEnd/>
          </a:ln>
        </p:spPr>
        <p:txBody>
          <a:bodyPr>
            <a:spAutoFit/>
          </a:bodyPr>
          <a:lstStyle/>
          <a:p>
            <a:pPr algn="ctr">
              <a:buFontTx/>
              <a:buChar char="•"/>
            </a:pPr>
            <a:endParaRPr lang="en-GB" sz="4000" dirty="0"/>
          </a:p>
          <a:p>
            <a:pPr algn="ctr"/>
            <a:r>
              <a:rPr lang="en-GB" sz="4000" dirty="0"/>
              <a:t>As the </a:t>
            </a:r>
            <a:r>
              <a:rPr lang="en-GB" sz="4000" b="1" dirty="0"/>
              <a:t>frequency increases, wavelength</a:t>
            </a:r>
            <a:r>
              <a:rPr lang="en-GB" sz="4000" dirty="0"/>
              <a:t> gets </a:t>
            </a:r>
            <a:r>
              <a:rPr lang="en-GB" sz="4000" b="1" dirty="0"/>
              <a:t>smaller. </a:t>
            </a:r>
            <a:r>
              <a:rPr lang="en-GB" sz="4000" dirty="0"/>
              <a:t>Eventually the waves are so small that they can interact with cells, DNA and atoms. </a:t>
            </a:r>
            <a:endParaRPr lang="en-GB" sz="4000" b="1" dirty="0"/>
          </a:p>
        </p:txBody>
      </p:sp>
      <p:pic>
        <p:nvPicPr>
          <p:cNvPr id="27652" name="Picture 13" descr="ElectromagneticSpectrum"/>
          <p:cNvPicPr>
            <a:picLocks noChangeAspect="1" noChangeArrowheads="1"/>
          </p:cNvPicPr>
          <p:nvPr/>
        </p:nvPicPr>
        <p:blipFill>
          <a:blip r:embed="rId2" cstate="print"/>
          <a:srcRect t="18579" r="7483" b="54930"/>
          <a:stretch>
            <a:fillRect/>
          </a:stretch>
        </p:blipFill>
        <p:spPr bwMode="auto">
          <a:xfrm>
            <a:off x="0" y="4437063"/>
            <a:ext cx="9144000" cy="21796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6">
                                            <p:txEl>
                                              <p:pRg st="1" end="1"/>
                                            </p:txEl>
                                          </p:spTgt>
                                        </p:tgtEl>
                                        <p:attrNameLst>
                                          <p:attrName>style.visibility</p:attrName>
                                        </p:attrNameLst>
                                      </p:cBhvr>
                                      <p:to>
                                        <p:strVal val="visible"/>
                                      </p:to>
                                    </p:set>
                                    <p:animEffect transition="in" filter="fade">
                                      <p:cBhvr>
                                        <p:cTn id="7" dur="1000"/>
                                        <p:tgtEl>
                                          <p:spTgt spid="5126">
                                            <p:txEl>
                                              <p:pRg st="1" end="1"/>
                                            </p:txEl>
                                          </p:spTgt>
                                        </p:tgtEl>
                                      </p:cBhvr>
                                    </p:animEffect>
                                    <p:anim calcmode="lin" valueType="num">
                                      <p:cBhvr>
                                        <p:cTn id="8" dur="1000" fill="hold"/>
                                        <p:tgtEl>
                                          <p:spTgt spid="512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51505" cy="79208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smtClean="0">
                <a:solidFill>
                  <a:schemeClr val="bg1"/>
                </a:solidFill>
              </a:rPr>
              <a:t>What is the link?</a:t>
            </a:r>
            <a:endParaRPr lang="en-GB" b="1" u="sng"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96043"/>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914400"/>
            <a:ext cx="23622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429000"/>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038600"/>
            <a:ext cx="366890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1066800"/>
            <a:ext cx="3200400" cy="299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8" descr="data:image/jpeg;base64,/9j/4AAQSkZJRgABAQAAAQABAAD/2wCEAAkGBhQSERQUEhQWFRUVFRUWFRcUFRUWFBcYGBQXFxUUFBcXHSYeFxkjGRUVHzAgIycpLCwsFR4xNTAqNSYrLCkBCQoKDgwOGg8PGi8kHB8sKSwsKSksLCwsLCwpLCwpLCwsLCwsLCwsLyksLCksLCwpLCwqLCwsKSwtLCwsKSwpKf/AABEIAOEA4QMBIgACEQEDEQH/xAAbAAABBQEBAAAAAAAAAAAAAAAAAgMEBQYHAf/EAEkQAAIBAgQCBgUJBgQFBAMBAAECAwARBBIhMQVRBhMiQWFxMkKBkbEUI1JicqGywdEHFTNDgpIWJKLCNGNz4fBTg6PSROLxF//EABkBAQEBAQEBAAAAAAAAAAAAAAABAgMEBf/EACsRAQEAAgAGAgEDAwUAAAAAAAABAhEDEjFBUfATISIEgfEyYeEUM3GR0f/aAAwDAQACEQMRAD8A7jRRRQFNYnFLGpZ2CqNyTYU47gAk6Aak1z7i3EmxT3NxGp+bX/efrH7tudytJ/jbDXtmbz6trfCno+luFP8ANA+0GHxFYr5IK8ODFXS6dCi4zA3oyxn+tf1qUsgOxB8jeuYtgByrwYC22nlp8KaNOo0VzON5V9GWQeTt+tSI+K4pdp39uVviKaTTolFYJekuLHrqfNF/K1Pp0wxA3SM+xh/uNNGm2orIp03f1oB7JCPitSI+nC+tC48ip+JFTRppqKoE6aQHcSL5pf8ACTUlOlWGP8wD7SuPiKItqKgx8cgO00f96j4mn0xsZ2dD5Mp/OgfopPWDmPfTfyxPpr/cP1oHqK8Vwdjfyr2gKKKKAooooCiiigKKKKAooooKPpbjcsOQbynL/Tu/3WH9VZiOKwqx6QT58SR3RqF9p7TfED2VWcR4gkETyyXyoLmwud+4VWodC0oJWbj/AGjYI7yOv2onHwBqwg6Y4N9sTF/U2X8VqKtMleMlIg4lC/oSxt9mRD8DUoLfaimRHR1dPZa8tQM9XXvVU4a9oGOqo6gU/RQR/k4pPyYVKtXoWqIZwY5U03D15fdVlkoy0RV/u4X8OVzVhDg+zYMwHgR8bXpeWvRRTX7rRVPaIvysW9+9IwmPmhJyOxG1nJceep0NPla86qiJSdLJxuiH+4fnTydMX9aEexv1FVxipSQVDS9w3SqNrB1ZPE2I94q6VgRcag7WrCzxWq16JcSuWhJ2GZPK9mHlex9pozY01FFFRBRRRQFeE17ULjU+SCQ9+QgeZ7I+80GNjkzs7/TZm95uPurMftJxeXCZBvIyj77/AJGtVh0sorC9P5OsxWHhsWC3dlFrkDXS5HcG76tbYifCtEqqDZjmJXv0A1J5b+6r35Gks2CvCoSVC0kUChpBcnuK5rlQHUG5ysLHa0TjEaALm7SqpNkPaUs9iJCdzpyB533p7h/TUwxiOMsgW4DKiCQqRYh3W2YEWuDfa9x3c9unKYPCYepxr5B83JaLMSsijrbD5ssMwynU9oiw01uHpOBrGMDZ3hGJBLSdacoF0GbKCMgGY7k337O1WSdPFfNZY4s4CygZ2WdQbgSCTPfl3nu1Ghnnj2FLRvHh406vKQrSrKbg3zR3KgEi9xquguneLuRJhb0injTEJJikTGTAYZWILSOA+XW1n9FiAbKdafj45jlihcYpiZmZVWSFSOyL36wrlba1gbjv8b1kwuaV4oJcsoIn6xbgBgdUEVwrANfQoOyLEagsYrhcPUxQ9e7RwuWGaNogpYi9w6hj2SSQFLLpYsNKTKXpS42dYYh6Q8S65oAsMsiasoQ6dm57SsFsB30iD9ouIKdYcPEyXC3SQrqdtGuRfuO1XBwEXytpRiVmR1AJgZYyloxGpzq4GUAC+x0OZQtVeJ6JSx4Q4W8bPnWUMgZri4ADuPQU3upYZDb0ha1Vk+n7RSMofCSgt6OUhs32QQL6jupxf2kQX7STJb6Ud7edjXuJ4JOmOwUjRrBlURNIWWXNIha7MM13b0VyAkm1ge4QBwKZRxBpIyryLO8TyA2kBLM3U3UXkym+hUjXQ6rTYvsN0/wTbzBftK6/lVphukmFf0cRCf8A3FB9xNc74lhYlw2DsrrM0h60SDKpU6KRcXsbE5gCN++pf7ihm4r1KYdXTKLxR2jGbq7vlYuRoe8NY2NrX0ux0qKZW9Flb7JB+FLKVzDj/RjDJBPNEjQPE4jMDMxZTnUZy4uQpDaZgoPcTazRMRgZYVwbR4iYfKQbhJXYoVZQeyNdnFl1Om+tXY6xajLXNIsfixi5II8dIVjXMZJo1IAyqSWQhmFi1rel4XuAvCdLOImBsRmiaJWVGZ4lXtMQFFlYHc923fTY6SBXtqwA6c4xcuaCBwwLAo7gEAhSb6gAFlHhmFSpv2hyQkifBSIV9ICRSR5hlFvzptG1tT8KUxE9wDa1wDY7i42NTIhpSqreINvUPgOKy4qI/SbKf6gR8bUviUm9VsD5XU/RdT7iDVSuqUUUVlgUUUUBVL0sktAB9J1Huu3+2rqs50tfWFfF29wAHxNFiqQaVzXisnW8QxDHPaNAgKmwBJA7bbBdXGtdKLWBPIE1zHhXaEz3YvLNfJsjqLt2mtpbNz27mFMq64zas6SLa4Ng1kW0Y7Bsb6n6WuxsfOs8uHN7Hc91b7DcNEskiFdEAJhW3Z0UekbADzKg9xG1VnEui4UZgyka9lCTIvPMvh36X8968uXGky5Xrx4Fyx5mZ/dZPom55Hf7qJeFSIocrdddVOx8eRqxgTKwF7b2bQm2+vd8avYcPmjYGyFgVzt611Iy6nfwJvyvrUvFuLWP6eZMUjm/j4b++rnh/GsQpGSV7aAjOzJ4Zhex9tS8L0LmcHKLG1+2Qtx3kEnUfCtRwPhkiQiIYdpipYuvYyHNezC9s3d9NTl0I1B3eJh3rl8ecnRVDpHOxu2VybXGRGVrczY3O2xvzuNKe/xDZj8zGl/SRFKX5kFcuUkaXAHjzq6+SJIP+HkcA2eMR6oeWdWLHyZgeVxYBM/CMMLHMwS+0Yk66PW13JUZra3KqDpY31NanJemmdZxAi6UKCcivGrKFdRK5YrtYZy4tb1TmGmgFTE6ToD2XlKDfrxHM6WO8eZVIPtQ31uaTP0ciBUtMoRicsmaN2G1utUXCXvvdhpsNqRN0MZXXMyrmPYkdSiNyFhYoTe1my+B1Fa5WbfKZJxtHa7SJiAbXeeNlKZR2W+bc5iBezBSw15mpEfEkz53Mc7NcCWGR4GS/e7mPQdo6ZsnNBrei/wlKXygBmJ7JBYRuPqk3D7Ha50NrgE1HbgEocoFPWAk5EYEEDck2G3ebi3eNqur5Z/Hw0uN6qQMmKQZZCAvyOSA/Ry5gHFhdUNitri4YXtTE3B4A0RnSXCdU46qTqpHzm/ZU+lpZU7JYn0rbk1nv3dNGSoEiHfqwASw5gBtvEAjyptRLGGykqBowkRs1iNhoQAeRNjTWRrFqMFHEcbNiDOIpXuC+IAERuMpKgqrFiANOxlvoSN67CdGI/krYWLElpeuVgQw+SlUK9rQnrO8XQFhexUDWq/98zkWMhlA9WZjZbjZVk8PDyNenjUklgyRzrp2csVxpoGNszHwY386fkcuPlc4vgMhlw4QhpEQpJApZSM0kb3DZiLMQLsMpBy3UG9NdIMGGMUClYg2LRDhOyzx7hnL5QcpH0cym+5INVicS0UGAZQbr1PWCXle6Ec91UHmTrUjgDdbj4dHsvWSXdy7GyZRe99jYXv7BbWy3vGbjPLo4FPSGyUhRXmLfsgVtlRY9r1BbapeJOtQ5Nj7aqOrobgHmKVTOEa8aHmq/AU9WWBRRRQFZXpO98Qg5R397H/6irfpBx5MJEZHudbKo3ZuQ5cyax0HGji2MrIE9UKDfQX7/aaNSE8bnyYaZuUb/hNYXAn/ACyR5jIAzMYlGVl1sGzaX25jwJtatb0ue2Dm8QF/uYD86yiN81CGbTKSvU+mtzc9Ye4a76DTXa9Zy7O2HSlYeaxfUgDbqh84vaa+bS9tBc2HdfnT2EX6RWPMeyygOX5Bhrf799GFecGQM0oZurJKhcgJ6z0iAbX117rnXRt7+cQf5MGKDq7+kkhDlueU2t7776qK8842OOdxvV6bwcs8ZlOkTsRw0OCgVYGJF8/aLkEag8/eddV2qywnQORVOTKQB2lmGVhf6AJ233Kg20rJnjRkHZGUAqSxZjIth6pJva+trjbS+1XmD43N2WMjyZT2ZXPoc9CNuZAtz2ry542X7eyW5f7d1pr+G8FCxAFGnANyz5l6th3qtgzEcwuYcz3TZIFcDOTOB6MkdkRPtkaEc/SHNR3x4Me75SzF3Nssi2XDHkr9x8rsfokHQTVx7Z8pPzv/AKUY+abzfuPmVI71I35S8OvBnc9/fvv7PJIdQHbKwAVThxZSDssh9UcgSo10N9vWwuQ27OHcjQIM/W+YtqfYWHMjd1MVbsWVDY3w6i7EHcqQLWPMDLzIN7KR1CNZQqE2ZHIM1+61zqeQJPh3Cusww8ue6hHha3JWOOJiLsJ7Pn+sp7jc+lfv1XaoX+GoWv1cJY2OdJj1ajfWMLYD2DIeYN6ulClSwVnUfzJC3WJbvAPb0/pPnXmVXFyzTj1ZdFVfcLHUakBvG1Xk8Veas/JwFXHYeadR6UeawS2oA6wkEfVLHmDajFcNewCTEpcHqoULSxldjcZX0ta/Zbu1rQSxZv4klyBZXg7IAPdIbmw8CQp5CvWwzCwYrAbWBiF8/IMCLeyxPJquuLLvZzxlpMDOkSm8OUtcS2JxQN+9hcsdwbZiNiLXpGJjm6oSNhwxBumL6y7KL79WRYLa42VT3gCtSuGKsWVRA53kc5xJ563J82DDxFMrhrvdEJkvmPW6QMe9kFt/rKoPOtfJxYfj4ZDGYpGjLSwyNJcdXMFVcPbMCQyroV07+sHlewaxU2Ff+KQriwHUxEIQRs+bW+awsSosbhidtZ1WYkKWZ7kvh17MJ+lZgbAa6nMQb6rfaDieFIbqAkfPDBQZLG9+rNja/wBVSniNTWp+qs6xeTGqJ+FYVioPyfCsVuGVusDn6Gmga52NzpoTvSuAcNRMc+SNo8mHXNnJJZnkJzjNrYqotcKfDm5iuiwszRARqujrOVLjwFzoOQZ7HutSehWEyPie0Ws0aAkEbITazAEelb2V6eHxsc/qMZcPlm9tYdqjYt9KeY1Dxb12clVMdaivt76ekNMvt7KqOpcP/hR/YT8IqRTGBFo0+wv4RT9ZYFFFFBjOl3CXxMot6MYyjlc2LH8I/pqq4fguquh3BP6/nW1XGWLC3rt8SKzONe88p5t+Qo3Ge6avbCEc5Ix/rB/Ks6LqIgbREqturBPWaL6Wmjey/JjtV30+kthl/wCqv3K5/KqNlyZVyiK6i6GzF9rlDYi/h2vEDes5dXXHpVj0Pw90nsUS7gMj2Zn016u9wTr9a9xcDeqjpWbaC9gdesv1q27tTe3n7LiqqPpDLhwRDYXJa726wHUAg3zDQc6gYvjUkzBpe0xA7Z0tffutYXNeGcDL5rn2eucaY8Pl8pPDV9E+OjnYa945fd5VreGw55UA7TswsdoGPcDzPvbkTVD0PwJxTDIVVkZbiU5YzoSLkA6nLoLFj7DWx4RwyRMRkaPrrZs8MbpksLXIYsBbUaE211VTtvj4ZX+mLwOLjjjd37apBdinpNrnwyaREd5D3tbncgG+qAmnBouTZBa+GQXmTllNr28rW9V9hUVeJLfq2EgCfyI45Ovitsc6i9tdCMptszCnP3jEACZY40F7SKy/KBrYiQHQ676P4gb18+cPLHrHHr77/wC/3SlNkvosWbR/SxIbx5tz9JuYOppQNrPsLdnFOe1b6y9y+dk8BpSUBBzi0Ztb5S5zBx3B1JuAeTMAPV5V5GDnBVT1pN80pth3PeYxb0vFVB5lhrW+jPvvv7Hc1yCbs5IyzHSBuV128rA+D16012IJJlJtlT+A5HcTffmCc2mxG8ZJMxKi8ja5oNBBbvKtfKR4EsNdVU7eNNp1d7gWDYVP4qDS1mOuX+1eTADVs177/CYHIOW4ibfqE1zDvKsBcX5qB40uFsobIFiX1o5CC57uybkDw1YHw1qCk4CHZYs2oOuKVvzf+5/OhZLjOAXQXtiHJ62Pe5yjtWGxtk8V3NamViWe+/ysoTe/VqzgekJjZl+yG18bWA5NSRKGB1OJXvXQZCO7W2a3IksPGoLYgMAzFpx6k6WWJftWGUi+5Acaa5aViMbY/OydoAWbD+jY7CU3uo19YqvIg7dPkqcvvv8AhMeXQByHQbLCG61LcyO1ptcBTzBpDEBQWVUjvdZVIMwO1zbQnxGbxG9MSYgx26wphSfRZbMJD3AjbN9XU/RY0pJCGuq9TIfXmJKyeQPav4Eow5ECnymvff8AIliU2coSRqmJbdRzy7qvkAh77Vn+jjluvcsGL4mY5gLBrWW4FzYaczV4kqs3ZBZyScrkDDPbdkPot9pQzcxVF0V/4ZD9JpG/ukavR+nvNkX+lbuagYttDU2Rqr8WdK9rirpKafb2U64pLL3VUdUhFlXyHwpdeCvaywKKKKCiYdp/tN+I1QYj+LJ9o/lV/J6Tfbb8RrPYs/Oyfa/IVW4yf7SmthFP/NX8LD86qnFrWXIMouJTeQcjGSduV232ttVr+0lf8kfB0P3/APeqphqpAbsopzSn5xLjdNblfdfx2rnerrj0rG8T1K6kjLud9ybf+WqBY/8Am9aM8FeVVcejlAznRRa9wbDuPfa3iKRF0fkzWC5idFykFCeV9r+G/hU5muTooVxLDQMQNtz7iKnwdI8QoCiZwFsV1sARsVO6nxHOrD93FWKSpZu9CO1Y7a8vdUfjmBVGXKAoIIt33FvTHPWsziS3TV4Nk2s+GdOcUrKFcKwPpgWa3rZiQcw7zcEVrcB0okU9askYcgZnfLJ1vcA4ze7MQRsOVZLomSmYlQEbKDIRdFIJ9JbgEG9r3BGluR0zcPg/9Ihzv19xG3Mx2TMD5KBzHfXRhPw3FMrZjBGzPfMJQRG99SYwF7J03RRfvBJBqTHxxWJV0lkDelCJrRrrp1V2sRewysXF9itrVRng+HIsju5PpR5hGBrujZsra9128CNqfm4S1rDEu+XXJGCZoiOYYBhp9k+BrNxlXa/bjwPYkkmKrb5pIrzQkbdsAO3neNuWYGnDxdMi3mhRAey6qRiVOx6wA2ue/KH+sO8Z+fB4iMI5khUa9XIihmA1uCF0PjYMN7kb0qX5TGwlMKqxsOtd7o99usD950tmYHuB7qxeFhextpQxsJQFB0/zfW3uvdnVtVU6aOVX7OgpTNezskjTFwFlIU4Rz6t1HZbkLXe+gc1kxNaQO2Gcu/qui9Sx9Zo8tjm03Vb6X13pUPF0GYM8gVhb5MDKkQHrDNcrbzJHcVF9JODjPue/9rcr5aiXF9o5pGSYvZoUR1w7mxIBPZOYjcllOmqsN/Ip7ZlV48Npf5OrCQS39IwlB2f6EbfUXqkwXHD1bRDEBYthh/m3ktvZCV0I7gNO8OKl4biTmKUZYWTN2jiAflItswZnuxHqlmzDuJ0B1yT2M7qegyA9VGIhazpimzNY96WOiWv6TmO+nZNzXkcecERJLiQqgvHPZRGDexS4CkHusrDk4AqBgsarq7fJ/lAXaR3McsTDcqAqkEDW6Krc7mnI8fHKC0hxGJVQcrwm3Vn1lcBjccwSbjePvN5Z4ic2R3G4nNDIOtfEqqMXijDAwkKSDI7am1r2dgbC4zaCldGhbCwf9MH36/nVdxnHKMNJmnUfMv1XydFDMCp+blsi3jOgJVct7m66VbcIW0EQ5RR/gFbwxk6Rm290uRqgYo1MkNRWW9bZQJGsK9Udpb6DMt/AXF/ur2BM8xHcgufMkhfgx9gqRNAKbRv8NxWKTRJEY8gwv7t6l1x+ZzHJmU9pGBB8VPd4XFddglDKrDZgCPaL1GbNF0UUURnpW7Tfbf8AEaocafnX8x+EVeT+m/2m/Eao8ePnT4hT91vyqtxmf2gi+Ak8Cp/1CqEHN1Zs7kRIbydl07I1UW7S+IGvM1o+maZsFN9m/u1/Ksjgpc6RXDSEQr6XZyWFuzp2105Hbc7Vzy6u2HSxLRfmIjfNeNdV0i7+zKNLkbX7RHhtVzA51TckfwF/ht36P6vOxyjT0e+pIWNsHCWIkIijGaIDqxp6GI19IX729i7HL8X4pJBeNbIGHoKAy87oSOzrroBb7682HFmcuP8Ay9Hx61xOy6XgySyrmuuw6tNZ15Eadvc6i9/pNVpjP2cxyqGaQLEGv1rAGQ/UlW+nvO2oWsLg5WzZixBvqb3l/wC/3+2tRwnikqsHV2U7dc5LC21nU7D+0DmK5WWV6Mvzn4rL/wDzfXshRykkHzTjuyi11Ph2fDNTLdBZGukbNId2QsUj0742zZWF+V7d+Wthh2JsAOsLd0lhg5PGI2sCd9Fb2+lUgYktdCWlI1MK9lo/FZM2o83H5VJxt93k5rOzA4ngGKN1ztKV3RADJEbbMSMw9pF/rVHxcWIQAssajdWiTtWG4YKbEA79nT6u9dIOKsBmIAGgEC3nXvIdQtyOdl/WlJMqfOEJAH/nEhhJy6zUgHkSx5X7q3OLfJzTw5pJj5IyXEXVMxGaTrGYPyzZu8m27X89q9XjAFsqyhtezMqvHrfNkA9H+lBpuK6NHgoi2kYDG/8AxA+bYHfqwRdfIBb8jvUUdH8PISAvX95jbsouu8bXswHm9u4rXScWm8PDFfv5CgUyCVe+GZWRB7T2bA7BmYbWtUpeKh0VSySpfSONlE622Ab0zbXXsH6x79DL0MhYkMS4H8uI2lj5XJ7TeZyn7VQMV+z6OwLkLH6rKoeUeDqNL88obxA3rXy2dYa4d7q2VYygzwjqibdYEBxCn62oBfx7Tc1OtRTgcNpZGHeuJBZCviyLrprtlXXULU9ugBTtIxiUbYi7Jp9ZQbqPFiBp3aCmJOi+JDdmZnuRaRjmw7HuLdYLFu4aHkGNPnx7nxy9KjyYGPf5TLJylUgw27hLnuLD/wBwd+m1GJwMsZs2JjBNv4SdlxplWTJYqL2szZRro3dRiuGYtZMrdWz31REXI5N7BmjK5GPiVJ+tUbFRTwlVOGWDMT2EZwJOfV3DANb6IJ5g71ucbC90+LLsa6Q4fE4fDSh444FkBDFWJEtxtuV6z23NjqRW3wosijkqj3AVzjjc4ELKkM0RICsJXVxlLL6GgYC9tNvAGukrXWWXo45Y3Hq8kNQ5ZLVIkaoGINaYWXQjhqzCd2P84qPJVUfG9XPGOExwxNIN1tbzuLff8KpugH8FjzlmP/ysPyqy6Vyn5Pa51de/wY/lSM3qw0prqfRqfPhIT/y1H9vZ/KuWS10ToHNfCAfRd1+/N/uqFaKiiijLNzHtt9tvxGqXip+c/pHxariY9p/tv+M1n+LS/Pgc47+5j+tVqK3j8ebCzj/lv+E1znhMmaJB2ntG3Zvly2LaqdMw8NfyrpuNXNHIOaMP9Jrk/B2utjdrK/ZvltvqDpz2rNbi9/xk4HVOCCgCAx9m4XQCQaE6civsqmx02Y6AKDsq6j2V5NgjmYgg6mwQgkb2zAWt7hUb5K477X277/ca4YYYS7xenPPPXLkt8Atjfa3efTHlrr5X9h2q2wXGYUnBLjMrA53ByadzJl+AHmKypwki6lSAO83BsdLjw7qYRb7C/wD5yplhMu7WPFuMk07XgeksMwIVusPrRDs4U310J9E6HsnMd7Kd6sU4qjAKW9EXEEd+ujGnaSXvXxuo1tm7q4xwjEyK4WP+ZZGW/YYE+i+uo9o2rYR4yZVEZ6sWuwiUHrQecT5SSDz7u9hXGfpp2rOVnhv48aoXOGWNSbdYtmxF/oyp6x9jeQ3p1WA+cUKmb+dKbxuD3lb3S+26/wBW1YOLi0ijOYgpS15cwOIUX9B0Zhn22tbkvfTsHHQAH6uQHUmVwxwx0sSYwLI1u8W13Y7U/wBPfLP02ywq3ZCmW/qS6Yc+MJtb3BreG9Kdc3ZZmly/yozlkj8RJe59rC/jtWPi6TRsAnWlydDCxC4fu7Ubk92+Vr/ZG4so+PXVVEgNrWhj/wCIjGmoksM431GUfWbY4vAyPfff3XpBUC7BFGimAXxC+DqF18QEPl316HdRn0iB/wDyGObMO7rEvp5s2nhtVenF7AP2Y0JymYZWxA5CaMEgnw7R+qu4ei4kLhwpF9RiZA3ydgbdoqR2Cf6R9Y1n4855T3339ktcS1xYEudnfTDOeaiwseVhc/SavfltzkPac3BhX+A3MB9h5E35pUdcfGz9WGDsdOruPkrfZO3s7R37Jp5mH8IkDT/hV1a31H3t7gOa1ObKdzU9998l9eqjqiFiuD/l7Ziw7+rIBuPsqQPCmlgjCsFVYxbtriLGS3cVYk3HK7EcrUrqrKQAqJe5SQg4gHuKsTYnkSW8G7q8EGbVUMoX15iVmj+yDZvwHxapcresgyfTXDocM2TNLZobtiNJI80qAdWDqQb2uF1BPbO1XDHU+dROmlnwt87Yi0sIElsgjPXJcECwYnbvOovzqQzb17P01/GpxOk2bkNQpt6lSNUKY6+yvU4rnoGv+VQ88x97sfzqV0tb5pf+oPwN+opvoWlsJD/01PvW/wCdHS5uxGPrMfuH607M92QlFbX9nM3zcy8nVv7lt/trGyCtL+z2W00i/SQH+1rf7qi1vaKKKMMxiG7bfbf8RrJ9JJsuKiPdbL7yQPvtWrxP8R/tt+I1hOnz2Zfsg/eaZdG8VsKxeI/Z1v1c5AJOhuPyNaThXERNGGG+zDk3f+vtqZTSsXP0UxoUKrxuBt2Iwwt3AjWq7iEGJjKhsPGrOcvYLjOTpqHNr+PvvXRqZxuASUAOLgX9oI1Hh5is8rXNXOJsZcKeqnUXuST1hGv8sgKV2517+9FVltiGNjtPGBbbdWzh/Kx2rp7EHcA+YB+NMTcNhf0olPsI+GlZuEvZucSzuxcXHSCB/lpAfSEaIkbDb5z+GU8wR432qdHxOPMqthUjDX7ETOzkgXvFIoex33zabZatcR0Nwj/y8p8LD4Wqvl/Z9F6krp7Tb771n452+m5xfL1cfhywI66PQ9uSRGmQa6ZGYGRfDs+TVIRo2bsYjOrm+eWFkw53B61VAAP1lB+0u1V0vQvEAgpiMxX0c9iR3dkki2nKos3AcapzGON9/RGS9x62UDN7SfZWeXKdK1zY3s0D4dnIhDwSqdBFFIBGR3ZJGvkOh7LEfZO5axXCmVurbC9XqLLGFbEWvqyMpBdbDcBu/td1ZySSdRZ4JFGt1Q51N9/TLFdeXuryHjwj2Z4db9pXzg66oyZB5X5nUU3n/ar+K+lREbMhlhKkKZXMglA+iyG4ttrcc8nfT0cj5s0c/WC92eQIcOTzZLCzX9axH1+6q2Hpa5cOs4kcEZXkYZ1W5uuWRXJA5Zhe+x3qZLxwyEySQxy6rZhGOrI27aowzW1ucpI01G1OfKdYcsvSpw4rODkJR0PZMIzxwtr6Kt6t98t1GnoHen046yN1RiZEzX6qMrJLyzwMTrsPVYj6a91bLxKG7AxvEugMcLyLAc1/S60DITv3DbRt6UrwkZY5xHuQk6LJKfFJohYkd12Pmu1PkxvVOS9l/H0mQMQGAyn08TdcWl77doZh5sptfRu+0h4kJRnUPigNpgMmTmDGF7du/IjeK1kcPgZZFZ41XEZNnEoWZPpfNSa7d3ZB+tvVdI6i5KyDN2esWMxKLW/idXdD43z7+iKnx8PLoxdxqOm3ElfDreRZW67DgNAPm7dcvZltex5Am1+4Gpzd9c943xNjHGpmRgZ4TaMoQQGFs9rNcW3K+F+6t8259tdOFw+Sac8st/RuQ1Bxbdlj9VvgalyGq/iLfNSfYb8Jrs5th0bjy4aIco0H+kVC6WvrGPBz+GrXhaWjUclHwqk6TNeRfsH72/7U7M92fkFXHQuXLjE+srr/AKc3+2qh6l9H5MuKhP8AzFH93Z/Oo06rRSb0UYUE2FJdjcasx109Y865/wDtDwbdYmm6f7jV7J0yKySAeiJHA8s5qBx/ji4lBpqo08d/1Huq3o1GDwmKeBux37g7Hzq+w/Sa/pIR5EH9Kr48FmarKLhgArKpcfH4zuSPMGpMfFIzsy++qt+H0w/Dqu6rRrODSxJWU+REbXHkSPhShLKuzt7dfjU2aarNReswvFpl3ynzFvgaeTpEw9JPcf1FXcNNCa8zGqePpJH35h5j9L1Kj4zEfXX2m3xoJ5c9/wB9NtCp3RT7K8jxIOxB8taXnFNEtnRBn6O4Z/ShX2ACq+ToJh90MkZ+qx/Wr+9F6nLGuasv/gqVBaHFMF17LAMuu+lrVDn4NjYUa/Uyra7F1u1gOeraDx0ra5qS4BBB2IINOU53OsFxByt2wrSWAIdHa63Gg0OXuva1+d6mYfpiyX6yXFKdtVBUj6DroWA+1bXYVscBgEgBEYtmNyRoSbWF7b6U7Kit6Sq32lB+IrN4cvZr5K530j4/FOilUgR1dSTCroWA72UnKDt4+JFdOL1R4jo3hZPSgTzW6/A1Z563jNfTGV3dlSvVdxL+Gw52X+5gPzqWzVDxOpjX6U0I/wDlU/lVrLoMa2FqzfSFvnfJF+LH860hasvxw3mbyUf6Qfzq1mKpxRhpMsiN9FlPuINKYU0RWW3Yc1FZT9++NeUY0y78CW5szA3N72YX7+RH301JwVxsA32Tr7jY10/EcJif0kF+Y0PvFV0/RZT6DEeB1H5VPtrcc4jwmU2IIPIi33VNSKtVP0elXazjlcH7mqumwOX04yvvX43HuoKdoKScNVocIDs39w/MX+FJODbuF/s2b7hrVVUthKabBeFWpSvClZFK+BFMPgKvjDSThxQZuTh1MPw3wrTthqbbCU0u2X+QW2uPLSlrLKuzt7Tf41oGwdMPgaG1YvF5l3sfMfpT6dImHpJ7j+op2XAUw2Aq7qfSSnSJDvmHmP0qTHxiM+uPabfGqc4CmWwHhTZppVxAOxB8jenM1ZBsDbalK0q7O3vJ+NXmNNYa8vWaTisy94PmB+VPrx9+9B7CRTcTS5lkqNh2zYnDr/zQx/pBNV8nGwR6JB9lPdGZc+NiPLMfcjU2OmGsrxQ3lf7VvcAPyrU1ksWbu55u34jWqkRWpFOMKlcGwXWzxp3FgW+yNW+4W9tRU/8AcUvI0V0G1FRnb2iiiiCvGW+9e0UEKbg8TboB5afCoU3RhT6LEedj+lXVFF2zU3AJRsVccj+jaVAn4ay+lER4i/8A3WtpRU0u3P2wgOzEeYv94/SkHAt3ZT5Nb8Vq3s2DRvSVT5gX99Q5ej8R2BXyP63obYp8Oy7qR5g29+1N71r26OEehJbzFvvFRpuBy94V/wC0n/UL1V2zBWklBV1Nwy3pRFfLMPzIqM2BTmw/tb9KoqzCKQcNVoeHcnHtDD4XptuHv3ZT5Mv52qCr+SU22Cq1+RuN0b2Ake8Uyw56edNKq2wNNNw+rjJRkqaFE3DaabhlaExUh4aaGak4fVv0I4Uz4q4HoIxPhfsj4/dT7Ye9XHAuIfJVYIoOY3ZjueXkPCrpK0MmEYD0TWKdrnz195rVydK8yOMlmykA8riw+NZRq0kNMK3XRLgnVJ1jjtuNjuq7geBO59nKq/o10ZJIlmGg1RD38mYcuQ/8OwqFooooqMiiiigKKKKAooooCiiigKKKKAooooCm3w6tuoPmAacooIb8IiPqAeVx8KjydHozsWHtB+NWlFBRP0aPqv7xb7waZfgkw2IPkx+BrR0UXbJS8Kl74r/0o3w1qLJgiPSit7HX4EVt6KG2B6hORHk36g0k4ZfrD3H8hW9eFTuAfMA0w/C4jvGvsAHwou2EbAr9I+1f/wBqYlwOXXP7gb/fp99bqTo/CfVI8mP51Gl6KRn1nt/T+lXZtj442chI1J10A1J8WP8A4BWq4L0VWOzy2Z9wN1X/AOx8f/7VvgeGxwiyLbmdyfM1KqJsUUUUQUUUUBRRRQFFFFAUUUUBRRRQFFFFAUUUUBRRRQFFFFAUUUUBRRRQFFFFAUUUUBRRRQFFFFAUUUUH/9k="/>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1475" y="45005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2-Point Star 3"/>
          <p:cNvSpPr/>
          <p:nvPr/>
        </p:nvSpPr>
        <p:spPr>
          <a:xfrm>
            <a:off x="1227137" y="2438400"/>
            <a:ext cx="5859463" cy="2809875"/>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They all travel as electromagnetic waves!</a:t>
            </a:r>
            <a:endParaRPr lang="en-GB" sz="3200" dirty="0"/>
          </a:p>
        </p:txBody>
      </p:sp>
    </p:spTree>
    <p:extLst>
      <p:ext uri="{BB962C8B-B14F-4D97-AF65-F5344CB8AC3E}">
        <p14:creationId xmlns:p14="http://schemas.microsoft.com/office/powerpoint/2010/main" val="36175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a:bodyPr>
          <a:lstStyle/>
          <a:p>
            <a:r>
              <a:rPr lang="en-GB" sz="2000" dirty="0" smtClean="0">
                <a:solidFill>
                  <a:schemeClr val="tx1"/>
                </a:solidFill>
              </a:rPr>
              <a:t/>
            </a:r>
            <a:br>
              <a:rPr lang="en-GB" sz="2000" dirty="0" smtClean="0">
                <a:solidFill>
                  <a:schemeClr val="tx1"/>
                </a:solidFill>
              </a:rPr>
            </a:br>
            <a:r>
              <a:rPr lang="en-GB" dirty="0" smtClean="0">
                <a:solidFill>
                  <a:schemeClr val="tx1"/>
                </a:solidFill>
              </a:rPr>
              <a:t>Create a mnemonic to remember</a:t>
            </a:r>
            <a:br>
              <a:rPr lang="en-GB" dirty="0" smtClean="0">
                <a:solidFill>
                  <a:schemeClr val="tx1"/>
                </a:solidFill>
              </a:rPr>
            </a:br>
            <a:r>
              <a:rPr lang="en-GB" dirty="0" smtClean="0">
                <a:solidFill>
                  <a:schemeClr val="tx1"/>
                </a:solidFill>
              </a:rPr>
              <a:t>the order of the EM spectrum</a:t>
            </a:r>
            <a:endParaRPr lang="en-GB" dirty="0">
              <a:solidFill>
                <a:schemeClr val="tx1"/>
              </a:solidFill>
            </a:endParaRPr>
          </a:p>
        </p:txBody>
      </p:sp>
      <p:sp>
        <p:nvSpPr>
          <p:cNvPr id="3" name="Content Placeholder 2"/>
          <p:cNvSpPr>
            <a:spLocks noGrp="1"/>
          </p:cNvSpPr>
          <p:nvPr>
            <p:ph idx="1"/>
          </p:nvPr>
        </p:nvSpPr>
        <p:spPr>
          <a:xfrm>
            <a:off x="152400" y="1905000"/>
            <a:ext cx="8229600" cy="4343400"/>
          </a:xfrm>
        </p:spPr>
        <p:txBody>
          <a:bodyPr>
            <a:noAutofit/>
          </a:bodyPr>
          <a:lstStyle/>
          <a:p>
            <a:pPr marL="0" indent="0">
              <a:buNone/>
            </a:pPr>
            <a:r>
              <a:rPr lang="en-GB" dirty="0" smtClean="0"/>
              <a:t>Radio</a:t>
            </a:r>
          </a:p>
          <a:p>
            <a:pPr marL="0" indent="0">
              <a:buNone/>
            </a:pPr>
            <a:r>
              <a:rPr lang="en-GB" dirty="0" smtClean="0"/>
              <a:t>Microwaves</a:t>
            </a:r>
          </a:p>
          <a:p>
            <a:pPr marL="0" indent="0">
              <a:buNone/>
            </a:pPr>
            <a:r>
              <a:rPr lang="en-GB" dirty="0" smtClean="0"/>
              <a:t>Infrared</a:t>
            </a:r>
          </a:p>
          <a:p>
            <a:pPr marL="0" indent="0">
              <a:buNone/>
            </a:pPr>
            <a:r>
              <a:rPr lang="en-GB" dirty="0" smtClean="0"/>
              <a:t>Visible light</a:t>
            </a:r>
          </a:p>
          <a:p>
            <a:pPr marL="0" indent="0">
              <a:buNone/>
            </a:pPr>
            <a:r>
              <a:rPr lang="en-GB" dirty="0" smtClean="0"/>
              <a:t>Ultraviolet</a:t>
            </a:r>
          </a:p>
          <a:p>
            <a:pPr marL="0" indent="0">
              <a:buNone/>
            </a:pPr>
            <a:r>
              <a:rPr lang="en-GB" dirty="0" smtClean="0"/>
              <a:t>X rays</a:t>
            </a:r>
          </a:p>
          <a:p>
            <a:pPr marL="0" indent="0">
              <a:buNone/>
            </a:pPr>
            <a:r>
              <a:rPr lang="en-GB" dirty="0" smtClean="0"/>
              <a:t>Gamma</a:t>
            </a:r>
            <a:endParaRPr lang="en-GB" dirty="0"/>
          </a:p>
        </p:txBody>
      </p:sp>
    </p:spTree>
    <p:extLst>
      <p:ext uri="{BB962C8B-B14F-4D97-AF65-F5344CB8AC3E}">
        <p14:creationId xmlns:p14="http://schemas.microsoft.com/office/powerpoint/2010/main" val="2426722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88" y="428625"/>
            <a:ext cx="6447060" cy="646113"/>
          </a:xfrm>
          <a:prstGeom prst="rect">
            <a:avLst/>
          </a:prstGeom>
          <a:solidFill>
            <a:schemeClr val="accent1">
              <a:lumMod val="40000"/>
              <a:lumOff val="60000"/>
            </a:schemeClr>
          </a:solidFill>
          <a:ln w="28575">
            <a:solidFill>
              <a:schemeClr val="tx1"/>
            </a:solidFill>
          </a:ln>
        </p:spPr>
        <p:txBody>
          <a:bodyPr wrap="square">
            <a:spAutoFit/>
          </a:bodyPr>
          <a:lstStyle/>
          <a:p>
            <a:pPr fontAlgn="auto">
              <a:spcBef>
                <a:spcPts val="0"/>
              </a:spcBef>
              <a:spcAft>
                <a:spcPts val="0"/>
              </a:spcAft>
              <a:defRPr/>
            </a:pPr>
            <a:r>
              <a:rPr lang="en-GB" sz="3600" dirty="0">
                <a:latin typeface="+mn-lt"/>
              </a:rPr>
              <a:t>The electromagnetic spectrum</a:t>
            </a:r>
            <a:endParaRPr lang="en-GB" dirty="0">
              <a:latin typeface="+mn-lt"/>
            </a:endParaRPr>
          </a:p>
        </p:txBody>
      </p:sp>
      <p:pic>
        <p:nvPicPr>
          <p:cNvPr id="7171" name="Picture 6" descr="http://www.darvill.clara.net/emag/images/scale.jpg"/>
          <p:cNvPicPr>
            <a:picLocks noChangeAspect="1" noChangeArrowheads="1"/>
          </p:cNvPicPr>
          <p:nvPr/>
        </p:nvPicPr>
        <p:blipFill>
          <a:blip r:embed="rId3" cstate="print"/>
          <a:srcRect/>
          <a:stretch>
            <a:fillRect/>
          </a:stretch>
        </p:blipFill>
        <p:spPr bwMode="auto">
          <a:xfrm>
            <a:off x="971550" y="1412875"/>
            <a:ext cx="7243763" cy="3897313"/>
          </a:xfrm>
          <a:prstGeom prst="rect">
            <a:avLst/>
          </a:prstGeom>
          <a:noFill/>
          <a:ln w="9525">
            <a:noFill/>
            <a:miter lim="800000"/>
            <a:headEnd/>
            <a:tailEnd/>
          </a:ln>
        </p:spPr>
      </p:pic>
      <p:pic>
        <p:nvPicPr>
          <p:cNvPr id="7172" name="Picture 4" descr="Radio"/>
          <p:cNvPicPr>
            <a:picLocks noChangeAspect="1" noChangeArrowheads="1"/>
          </p:cNvPicPr>
          <p:nvPr/>
        </p:nvPicPr>
        <p:blipFill>
          <a:blip r:embed="rId4" cstate="print">
            <a:clrChange>
              <a:clrFrom>
                <a:srgbClr val="FCFEFB"/>
              </a:clrFrom>
              <a:clrTo>
                <a:srgbClr val="FCFEFB">
                  <a:alpha val="0"/>
                </a:srgbClr>
              </a:clrTo>
            </a:clrChange>
          </a:blip>
          <a:srcRect/>
          <a:stretch>
            <a:fillRect/>
          </a:stretch>
        </p:blipFill>
        <p:spPr bwMode="auto">
          <a:xfrm>
            <a:off x="611188" y="5157788"/>
            <a:ext cx="1152525" cy="1030287"/>
          </a:xfrm>
          <a:prstGeom prst="rect">
            <a:avLst/>
          </a:prstGeom>
          <a:noFill/>
        </p:spPr>
      </p:pic>
      <p:pic>
        <p:nvPicPr>
          <p:cNvPr id="7173" name="Picture 5" descr="microwave"/>
          <p:cNvPicPr>
            <a:picLocks noChangeAspect="1" noChangeArrowheads="1"/>
          </p:cNvPicPr>
          <p:nvPr/>
        </p:nvPicPr>
        <p:blipFill>
          <a:blip r:embed="rId5" cstate="print">
            <a:clrChange>
              <a:clrFrom>
                <a:srgbClr val="FFFFFF"/>
              </a:clrFrom>
              <a:clrTo>
                <a:srgbClr val="FFFFFF">
                  <a:alpha val="0"/>
                </a:srgbClr>
              </a:clrTo>
            </a:clrChange>
          </a:blip>
          <a:srcRect t="19798" b="16779"/>
          <a:stretch>
            <a:fillRect/>
          </a:stretch>
        </p:blipFill>
        <p:spPr bwMode="auto">
          <a:xfrm>
            <a:off x="1908175" y="6040438"/>
            <a:ext cx="1296988" cy="817562"/>
          </a:xfrm>
          <a:prstGeom prst="rect">
            <a:avLst/>
          </a:prstGeom>
          <a:noFill/>
        </p:spPr>
      </p:pic>
      <p:pic>
        <p:nvPicPr>
          <p:cNvPr id="7174" name="Picture 6" descr="thermomet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202750">
            <a:off x="3059113" y="5516563"/>
            <a:ext cx="1079500" cy="579437"/>
          </a:xfrm>
          <a:prstGeom prst="rect">
            <a:avLst/>
          </a:prstGeom>
          <a:noFill/>
        </p:spPr>
      </p:pic>
      <p:pic>
        <p:nvPicPr>
          <p:cNvPr id="7175" name="Picture 7" descr="Rainbow-diagram-ROYGBIV_sv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51275" y="5876925"/>
            <a:ext cx="1362075" cy="688975"/>
          </a:xfrm>
          <a:prstGeom prst="rect">
            <a:avLst/>
          </a:prstGeom>
          <a:noFill/>
        </p:spPr>
      </p:pic>
      <p:pic>
        <p:nvPicPr>
          <p:cNvPr id="7176" name="Picture 8" descr="yellow-su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64163" y="5373688"/>
            <a:ext cx="712787" cy="719137"/>
          </a:xfrm>
          <a:prstGeom prst="rect">
            <a:avLst/>
          </a:prstGeom>
          <a:noFill/>
        </p:spPr>
      </p:pic>
      <p:pic>
        <p:nvPicPr>
          <p:cNvPr id="7177" name="Picture 9" descr="X-Ray"/>
          <p:cNvPicPr>
            <a:picLocks noChangeAspect="1" noChangeArrowheads="1"/>
          </p:cNvPicPr>
          <p:nvPr/>
        </p:nvPicPr>
        <p:blipFill>
          <a:blip r:embed="rId9" cstate="print"/>
          <a:srcRect/>
          <a:stretch>
            <a:fillRect/>
          </a:stretch>
        </p:blipFill>
        <p:spPr bwMode="auto">
          <a:xfrm>
            <a:off x="6372225" y="5805488"/>
            <a:ext cx="863600" cy="863600"/>
          </a:xfrm>
          <a:prstGeom prst="rect">
            <a:avLst/>
          </a:prstGeom>
          <a:noFill/>
        </p:spPr>
      </p:pic>
      <p:pic>
        <p:nvPicPr>
          <p:cNvPr id="7178" name="Picture 10" descr="radiation1"/>
          <p:cNvPicPr>
            <a:picLocks noChangeAspect="1" noChangeArrowheads="1"/>
          </p:cNvPicPr>
          <p:nvPr/>
        </p:nvPicPr>
        <p:blipFill>
          <a:blip r:embed="rId10" cstate="print"/>
          <a:srcRect/>
          <a:stretch>
            <a:fillRect/>
          </a:stretch>
        </p:blipFill>
        <p:spPr bwMode="auto">
          <a:xfrm>
            <a:off x="7667625" y="5486425"/>
            <a:ext cx="714375" cy="750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dissolve">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dissolve">
                                      <p:cBhvr>
                                        <p:cTn id="22" dur="500"/>
                                        <p:tgtEl>
                                          <p:spTgt spid="717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dissolve">
                                      <p:cBhvr>
                                        <p:cTn id="27" dur="500"/>
                                        <p:tgtEl>
                                          <p:spTgt spid="717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77"/>
                                        </p:tgtEl>
                                        <p:attrNameLst>
                                          <p:attrName>style.visibility</p:attrName>
                                        </p:attrNameLst>
                                      </p:cBhvr>
                                      <p:to>
                                        <p:strVal val="visible"/>
                                      </p:to>
                                    </p:set>
                                    <p:animEffect transition="in" filter="dissolve">
                                      <p:cBhvr>
                                        <p:cTn id="32" dur="500"/>
                                        <p:tgtEl>
                                          <p:spTgt spid="717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178"/>
                                        </p:tgtEl>
                                        <p:attrNameLst>
                                          <p:attrName>style.visibility</p:attrName>
                                        </p:attrNameLst>
                                      </p:cBhvr>
                                      <p:to>
                                        <p:strVal val="visible"/>
                                      </p:to>
                                    </p:set>
                                    <p:animEffect transition="in" filter="dissolve">
                                      <p:cBhvr>
                                        <p:cTn id="3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9" name="Picture 7" descr="electromagnetic-spectrum"/>
          <p:cNvPicPr>
            <a:picLocks noChangeAspect="1" noChangeArrowheads="1"/>
          </p:cNvPicPr>
          <p:nvPr/>
        </p:nvPicPr>
        <p:blipFill>
          <a:blip r:embed="rId2" cstate="print"/>
          <a:srcRect t="90712"/>
          <a:stretch>
            <a:fillRect/>
          </a:stretch>
        </p:blipFill>
        <p:spPr bwMode="auto">
          <a:xfrm>
            <a:off x="144463" y="6237288"/>
            <a:ext cx="8964612" cy="576262"/>
          </a:xfrm>
          <a:prstGeom prst="rect">
            <a:avLst/>
          </a:prstGeom>
          <a:noFill/>
          <a:ln w="9525">
            <a:noFill/>
            <a:miter lim="800000"/>
            <a:headEnd/>
            <a:tailEnd/>
          </a:ln>
        </p:spPr>
      </p:pic>
      <p:sp>
        <p:nvSpPr>
          <p:cNvPr id="19459" name="WordArt 7"/>
          <p:cNvSpPr>
            <a:spLocks noChangeArrowheads="1" noChangeShapeType="1" noTextEdit="1"/>
          </p:cNvSpPr>
          <p:nvPr/>
        </p:nvSpPr>
        <p:spPr bwMode="auto">
          <a:xfrm>
            <a:off x="323850" y="77788"/>
            <a:ext cx="8569325" cy="903287"/>
          </a:xfrm>
          <a:prstGeom prst="rect">
            <a:avLst/>
          </a:prstGeom>
        </p:spPr>
        <p:txBody>
          <a:bodyPr wrap="none" fromWordArt="1">
            <a:prstTxWarp prst="textDoubleWave1">
              <a:avLst>
                <a:gd name="adj1" fmla="val 10319"/>
                <a:gd name="adj2" fmla="val 426"/>
              </a:avLst>
            </a:prstTxWarp>
          </a:bodyPr>
          <a:lstStyle/>
          <a:p>
            <a:pPr algn="ctr"/>
            <a:r>
              <a:rPr lang="en-US" sz="3600" b="1" kern="10">
                <a:ln w="9525">
                  <a:solidFill>
                    <a:schemeClr val="accent2"/>
                  </a:solidFill>
                  <a:round/>
                  <a:headEnd/>
                  <a:tailEnd/>
                </a:ln>
                <a:solidFill>
                  <a:schemeClr val="accent2"/>
                </a:solidFill>
                <a:latin typeface="Arial"/>
                <a:cs typeface="Arial"/>
              </a:rPr>
              <a:t>ELECTROMAGNETIC SPECTRUM</a:t>
            </a:r>
          </a:p>
        </p:txBody>
      </p:sp>
      <p:pic>
        <p:nvPicPr>
          <p:cNvPr id="19460" name="Picture 6" descr="ElectromagneticSpectrum"/>
          <p:cNvPicPr>
            <a:picLocks noChangeAspect="1" noChangeArrowheads="1"/>
          </p:cNvPicPr>
          <p:nvPr/>
        </p:nvPicPr>
        <p:blipFill>
          <a:blip r:embed="rId3" cstate="print"/>
          <a:srcRect t="18579" b="16968"/>
          <a:stretch>
            <a:fillRect/>
          </a:stretch>
        </p:blipFill>
        <p:spPr bwMode="auto">
          <a:xfrm>
            <a:off x="0" y="971550"/>
            <a:ext cx="9144000" cy="4905375"/>
          </a:xfrm>
          <a:prstGeom prst="rect">
            <a:avLst/>
          </a:prstGeom>
          <a:noFill/>
          <a:ln w="9525">
            <a:noFill/>
            <a:miter lim="800000"/>
            <a:headEnd/>
            <a:tailEnd/>
          </a:ln>
        </p:spPr>
      </p:pic>
      <p:sp>
        <p:nvSpPr>
          <p:cNvPr id="156680" name="AutoShape 8"/>
          <p:cNvSpPr>
            <a:spLocks noChangeArrowheads="1"/>
          </p:cNvSpPr>
          <p:nvPr/>
        </p:nvSpPr>
        <p:spPr bwMode="auto">
          <a:xfrm>
            <a:off x="4284663" y="5516563"/>
            <a:ext cx="215900" cy="865187"/>
          </a:xfrm>
          <a:prstGeom prst="upArrow">
            <a:avLst>
              <a:gd name="adj1" fmla="val 50000"/>
              <a:gd name="adj2" fmla="val 100184"/>
            </a:avLst>
          </a:prstGeom>
          <a:solidFill>
            <a:schemeClr val="tx1"/>
          </a:solidFill>
          <a:ln w="9525">
            <a:solidFill>
              <a:schemeClr val="tx1"/>
            </a:solidFill>
            <a:miter lim="800000"/>
            <a:headEnd/>
            <a:tailEnd/>
          </a:ln>
        </p:spPr>
        <p:txBody>
          <a:bodyPr vert="eaVert" wrap="none" anchor="ctr"/>
          <a:lstStyle/>
          <a:p>
            <a:endParaRPr lang="en-US"/>
          </a:p>
        </p:txBody>
      </p:sp>
      <p:sp>
        <p:nvSpPr>
          <p:cNvPr id="156681" name="Text Box 9"/>
          <p:cNvSpPr txBox="1">
            <a:spLocks noChangeArrowheads="1"/>
          </p:cNvSpPr>
          <p:nvPr/>
        </p:nvSpPr>
        <p:spPr bwMode="auto">
          <a:xfrm>
            <a:off x="107950" y="6021388"/>
            <a:ext cx="1008063" cy="366712"/>
          </a:xfrm>
          <a:prstGeom prst="rect">
            <a:avLst/>
          </a:prstGeom>
          <a:noFill/>
          <a:ln w="9525">
            <a:noFill/>
            <a:miter lim="800000"/>
            <a:headEnd/>
            <a:tailEnd/>
          </a:ln>
        </p:spPr>
        <p:txBody>
          <a:bodyPr>
            <a:spAutoFit/>
          </a:bodyPr>
          <a:lstStyle/>
          <a:p>
            <a:pPr>
              <a:spcBef>
                <a:spcPct val="50000"/>
              </a:spcBef>
            </a:pPr>
            <a:r>
              <a:rPr lang="en-GB"/>
              <a:t>740nm</a:t>
            </a:r>
            <a:endParaRPr lang="en-US"/>
          </a:p>
        </p:txBody>
      </p:sp>
      <p:sp>
        <p:nvSpPr>
          <p:cNvPr id="156682" name="Text Box 10"/>
          <p:cNvSpPr txBox="1">
            <a:spLocks noChangeArrowheads="1"/>
          </p:cNvSpPr>
          <p:nvPr/>
        </p:nvSpPr>
        <p:spPr bwMode="auto">
          <a:xfrm>
            <a:off x="8101013" y="6021388"/>
            <a:ext cx="1008062" cy="366712"/>
          </a:xfrm>
          <a:prstGeom prst="rect">
            <a:avLst/>
          </a:prstGeom>
          <a:noFill/>
          <a:ln w="9525">
            <a:noFill/>
            <a:miter lim="800000"/>
            <a:headEnd/>
            <a:tailEnd/>
          </a:ln>
        </p:spPr>
        <p:txBody>
          <a:bodyPr>
            <a:spAutoFit/>
          </a:bodyPr>
          <a:lstStyle/>
          <a:p>
            <a:pPr algn="r">
              <a:spcBef>
                <a:spcPct val="50000"/>
              </a:spcBef>
            </a:pPr>
            <a:r>
              <a:rPr lang="en-GB"/>
              <a:t>370nm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wipe(down)">
                                      <p:cBhvr>
                                        <p:cTn id="7" dur="500"/>
                                        <p:tgtEl>
                                          <p:spTgt spid="1566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6680"/>
                                        </p:tgtEl>
                                        <p:attrNameLst>
                                          <p:attrName>style.visibility</p:attrName>
                                        </p:attrNameLst>
                                      </p:cBhvr>
                                      <p:to>
                                        <p:strVal val="visible"/>
                                      </p:to>
                                    </p:set>
                                    <p:animEffect transition="in" filter="wipe(down)">
                                      <p:cBhvr>
                                        <p:cTn id="10" dur="500"/>
                                        <p:tgtEl>
                                          <p:spTgt spid="15668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6681"/>
                                        </p:tgtEl>
                                        <p:attrNameLst>
                                          <p:attrName>style.visibility</p:attrName>
                                        </p:attrNameLst>
                                      </p:cBhvr>
                                      <p:to>
                                        <p:strVal val="visible"/>
                                      </p:to>
                                    </p:set>
                                    <p:animEffect transition="in" filter="wipe(down)">
                                      <p:cBhvr>
                                        <p:cTn id="13" dur="500"/>
                                        <p:tgtEl>
                                          <p:spTgt spid="15668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6682"/>
                                        </p:tgtEl>
                                        <p:attrNameLst>
                                          <p:attrName>style.visibility</p:attrName>
                                        </p:attrNameLst>
                                      </p:cBhvr>
                                      <p:to>
                                        <p:strVal val="visible"/>
                                      </p:to>
                                    </p:set>
                                    <p:animEffect transition="in" filter="wipe(down)">
                                      <p:cBhvr>
                                        <p:cTn id="16" dur="500"/>
                                        <p:tgtEl>
                                          <p:spTgt spid="156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0" grpId="0" animBg="1"/>
      <p:bldP spid="156681" grpId="0"/>
      <p:bldP spid="1566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5" name="Text Box 13"/>
          <p:cNvSpPr txBox="1">
            <a:spLocks noChangeArrowheads="1"/>
          </p:cNvSpPr>
          <p:nvPr/>
        </p:nvSpPr>
        <p:spPr bwMode="auto">
          <a:xfrm>
            <a:off x="0" y="1052736"/>
            <a:ext cx="5148263" cy="4524315"/>
          </a:xfrm>
          <a:prstGeom prst="rect">
            <a:avLst/>
          </a:prstGeom>
          <a:noFill/>
          <a:ln w="9525" algn="ctr">
            <a:noFill/>
            <a:miter lim="800000"/>
            <a:headEnd/>
            <a:tailEnd/>
          </a:ln>
        </p:spPr>
        <p:txBody>
          <a:bodyPr>
            <a:spAutoFit/>
          </a:bodyPr>
          <a:lstStyle/>
          <a:p>
            <a:pPr marL="342900" indent="-342900">
              <a:buFontTx/>
              <a:buChar char="•"/>
            </a:pPr>
            <a:r>
              <a:rPr lang="en-GB" sz="3600" b="1" dirty="0"/>
              <a:t>Wavelength:</a:t>
            </a:r>
            <a:r>
              <a:rPr lang="en-GB" sz="3600" dirty="0"/>
              <a:t> 1m to 100000m</a:t>
            </a:r>
          </a:p>
          <a:p>
            <a:pPr marL="342900" indent="-342900">
              <a:buFontTx/>
              <a:buChar char="•"/>
            </a:pPr>
            <a:r>
              <a:rPr lang="en-GB" sz="3600" b="1" dirty="0"/>
              <a:t>Frequency:</a:t>
            </a:r>
            <a:r>
              <a:rPr lang="en-GB" sz="3600" dirty="0"/>
              <a:t> 3 x 10</a:t>
            </a:r>
            <a:r>
              <a:rPr lang="en-GB" sz="3600" baseline="30000" dirty="0"/>
              <a:t>9</a:t>
            </a:r>
            <a:r>
              <a:rPr lang="en-GB" sz="3600" dirty="0"/>
              <a:t> to 3 x 10</a:t>
            </a:r>
            <a:r>
              <a:rPr lang="en-GB" sz="3600" baseline="30000" dirty="0"/>
              <a:t>4</a:t>
            </a:r>
            <a:r>
              <a:rPr lang="en-GB" sz="3600" dirty="0"/>
              <a:t> Hz</a:t>
            </a:r>
          </a:p>
          <a:p>
            <a:pPr marL="342900" indent="-342900">
              <a:buFontTx/>
              <a:buChar char="•"/>
            </a:pPr>
            <a:r>
              <a:rPr lang="en-GB" sz="3600" b="1" dirty="0"/>
              <a:t>Uses:</a:t>
            </a:r>
            <a:r>
              <a:rPr lang="en-GB" sz="3600" dirty="0"/>
              <a:t> Telecommunications, TV, Radio</a:t>
            </a:r>
          </a:p>
          <a:p>
            <a:pPr marL="342900" indent="-342900">
              <a:buFontTx/>
              <a:buChar char="•"/>
            </a:pPr>
            <a:r>
              <a:rPr lang="en-GB" sz="3600" b="1" dirty="0"/>
              <a:t>Dangers: </a:t>
            </a:r>
            <a:r>
              <a:rPr lang="en-GB" sz="3600" dirty="0"/>
              <a:t>none</a:t>
            </a:r>
          </a:p>
        </p:txBody>
      </p:sp>
      <p:sp>
        <p:nvSpPr>
          <p:cNvPr id="20484" name="WordArt 7"/>
          <p:cNvSpPr>
            <a:spLocks noChangeArrowheads="1" noChangeShapeType="1" noTextEdit="1"/>
          </p:cNvSpPr>
          <p:nvPr/>
        </p:nvSpPr>
        <p:spPr bwMode="auto">
          <a:xfrm>
            <a:off x="323850" y="77788"/>
            <a:ext cx="8569325" cy="903287"/>
          </a:xfrm>
          <a:prstGeom prst="rect">
            <a:avLst/>
          </a:prstGeom>
        </p:spPr>
        <p:txBody>
          <a:bodyPr wrap="none" fromWordArt="1">
            <a:prstTxWarp prst="textDoubleWave1">
              <a:avLst>
                <a:gd name="adj1" fmla="val 10319"/>
                <a:gd name="adj2" fmla="val 426"/>
              </a:avLst>
            </a:prstTxWarp>
          </a:bodyPr>
          <a:lstStyle/>
          <a:p>
            <a:pPr algn="ctr"/>
            <a:r>
              <a:rPr lang="en-US" sz="3600" b="1" kern="10">
                <a:ln w="9525">
                  <a:solidFill>
                    <a:schemeClr val="accent2"/>
                  </a:solidFill>
                  <a:round/>
                  <a:headEnd/>
                  <a:tailEnd/>
                </a:ln>
                <a:solidFill>
                  <a:schemeClr val="accent2"/>
                </a:solidFill>
                <a:latin typeface="Arial"/>
                <a:cs typeface="Arial"/>
              </a:rPr>
              <a:t>RADIOWAVES</a:t>
            </a:r>
          </a:p>
        </p:txBody>
      </p:sp>
      <p:pic>
        <p:nvPicPr>
          <p:cNvPr id="151568" name="Picture 16" descr="TV_aerial"/>
          <p:cNvPicPr>
            <a:picLocks noChangeAspect="1" noChangeArrowheads="1"/>
          </p:cNvPicPr>
          <p:nvPr/>
        </p:nvPicPr>
        <p:blipFill>
          <a:blip r:embed="rId2" cstate="print"/>
          <a:srcRect/>
          <a:stretch>
            <a:fillRect/>
          </a:stretch>
        </p:blipFill>
        <p:spPr bwMode="auto">
          <a:xfrm>
            <a:off x="4932363" y="1268413"/>
            <a:ext cx="4032250" cy="2486025"/>
          </a:xfrm>
          <a:prstGeom prst="rect">
            <a:avLst/>
          </a:prstGeom>
          <a:noFill/>
          <a:ln w="9525">
            <a:noFill/>
            <a:miter lim="800000"/>
            <a:headEnd/>
            <a:tailEnd/>
          </a:ln>
        </p:spPr>
      </p:pic>
      <p:pic>
        <p:nvPicPr>
          <p:cNvPr id="151567" name="Picture 15" descr="seti"/>
          <p:cNvPicPr>
            <a:picLocks noChangeAspect="1" noChangeArrowheads="1"/>
          </p:cNvPicPr>
          <p:nvPr/>
        </p:nvPicPr>
        <p:blipFill>
          <a:blip r:embed="rId3" cstate="print"/>
          <a:srcRect l="10721" t="11372"/>
          <a:stretch>
            <a:fillRect/>
          </a:stretch>
        </p:blipFill>
        <p:spPr bwMode="auto">
          <a:xfrm>
            <a:off x="4716016" y="4365104"/>
            <a:ext cx="3347015" cy="2492896"/>
          </a:xfrm>
          <a:prstGeom prst="rect">
            <a:avLst/>
          </a:prstGeom>
          <a:noFill/>
          <a:ln w="9525">
            <a:noFill/>
            <a:miter lim="800000"/>
            <a:headEnd/>
            <a:tailEnd/>
          </a:ln>
        </p:spPr>
      </p:pic>
      <p:pic>
        <p:nvPicPr>
          <p:cNvPr id="99330" name="Picture 2" descr="http://rockymountpta.com/wp-content/uploads/2013/01/cell_phone_with_pic.jpg"/>
          <p:cNvPicPr>
            <a:picLocks noChangeAspect="1" noChangeArrowheads="1"/>
          </p:cNvPicPr>
          <p:nvPr/>
        </p:nvPicPr>
        <p:blipFill>
          <a:blip r:embed="rId4" cstate="print"/>
          <a:srcRect l="23625" r="26764"/>
          <a:stretch>
            <a:fillRect/>
          </a:stretch>
        </p:blipFill>
        <p:spPr bwMode="auto">
          <a:xfrm>
            <a:off x="7631832" y="3501008"/>
            <a:ext cx="1512168" cy="30480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6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51568"/>
                                        </p:tgtEl>
                                        <p:attrNameLst>
                                          <p:attrName>style.visibility</p:attrName>
                                        </p:attrNameLst>
                                      </p:cBhvr>
                                      <p:to>
                                        <p:strVal val="visible"/>
                                      </p:to>
                                    </p:set>
                                    <p:animEffect transition="in" filter="fade">
                                      <p:cBhvr>
                                        <p:cTn id="18" dur="2000"/>
                                        <p:tgtEl>
                                          <p:spTgt spid="15156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51567"/>
                                        </p:tgtEl>
                                        <p:attrNameLst>
                                          <p:attrName>style.visibility</p:attrName>
                                        </p:attrNameLst>
                                      </p:cBhvr>
                                      <p:to>
                                        <p:strVal val="visible"/>
                                      </p:to>
                                    </p:set>
                                    <p:animEffect transition="in" filter="fade">
                                      <p:cBhvr>
                                        <p:cTn id="22" dur="2000"/>
                                        <p:tgtEl>
                                          <p:spTgt spid="15156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Radio"/>
          <p:cNvPicPr>
            <a:picLocks noChangeAspect="1" noChangeArrowheads="1"/>
          </p:cNvPicPr>
          <p:nvPr/>
        </p:nvPicPr>
        <p:blipFill>
          <a:blip r:embed="rId2" cstate="print"/>
          <a:srcRect/>
          <a:stretch>
            <a:fillRect/>
          </a:stretch>
        </p:blipFill>
        <p:spPr bwMode="auto">
          <a:xfrm>
            <a:off x="468313" y="188640"/>
            <a:ext cx="3671887" cy="3279775"/>
          </a:xfrm>
          <a:prstGeom prst="rect">
            <a:avLst/>
          </a:prstGeom>
          <a:noFill/>
          <a:ln w="28575">
            <a:solidFill>
              <a:srgbClr val="000000"/>
            </a:solidFill>
            <a:miter lim="800000"/>
            <a:headEnd/>
            <a:tailEnd/>
          </a:ln>
        </p:spPr>
      </p:pic>
      <p:pic>
        <p:nvPicPr>
          <p:cNvPr id="80903" name="Picture 7" descr="samsung_r87_lcd_hd_tv"/>
          <p:cNvPicPr>
            <a:picLocks noChangeAspect="1" noChangeArrowheads="1"/>
          </p:cNvPicPr>
          <p:nvPr/>
        </p:nvPicPr>
        <p:blipFill>
          <a:blip r:embed="rId3" cstate="print"/>
          <a:srcRect/>
          <a:stretch>
            <a:fillRect/>
          </a:stretch>
        </p:blipFill>
        <p:spPr bwMode="auto">
          <a:xfrm>
            <a:off x="5219700" y="3948113"/>
            <a:ext cx="3567113" cy="2576512"/>
          </a:xfrm>
          <a:prstGeom prst="rect">
            <a:avLst/>
          </a:prstGeom>
          <a:noFill/>
          <a:ln w="28575">
            <a:solidFill>
              <a:srgbClr val="000000"/>
            </a:solidFill>
            <a:miter lim="800000"/>
            <a:headEnd/>
            <a:tailEnd/>
          </a:ln>
        </p:spPr>
      </p:pic>
      <p:sp>
        <p:nvSpPr>
          <p:cNvPr id="80904" name="Text Box 8"/>
          <p:cNvSpPr txBox="1">
            <a:spLocks noChangeArrowheads="1"/>
          </p:cNvSpPr>
          <p:nvPr/>
        </p:nvSpPr>
        <p:spPr bwMode="auto">
          <a:xfrm>
            <a:off x="4716016" y="260648"/>
            <a:ext cx="3816350" cy="1392238"/>
          </a:xfrm>
          <a:prstGeom prst="rect">
            <a:avLst/>
          </a:prstGeom>
          <a:solidFill>
            <a:srgbClr val="CCECFF"/>
          </a:solidFill>
          <a:ln w="19050">
            <a:solidFill>
              <a:schemeClr val="tx1"/>
            </a:solidFill>
            <a:miter lim="800000"/>
            <a:headEnd/>
            <a:tailEnd/>
          </a:ln>
          <a:effectLst/>
        </p:spPr>
        <p:txBody>
          <a:bodyPr>
            <a:spAutoFit/>
          </a:bodyPr>
          <a:lstStyle/>
          <a:p>
            <a:r>
              <a:rPr lang="en-GB" sz="2800" dirty="0">
                <a:latin typeface="Calibri" pitchFamily="34" charset="0"/>
              </a:rPr>
              <a:t>We use radio waves to listen to the radio and watch TV.</a:t>
            </a:r>
          </a:p>
        </p:txBody>
      </p:sp>
      <p:sp>
        <p:nvSpPr>
          <p:cNvPr id="80905" name="Text Box 9"/>
          <p:cNvSpPr txBox="1">
            <a:spLocks noChangeArrowheads="1"/>
          </p:cNvSpPr>
          <p:nvPr/>
        </p:nvSpPr>
        <p:spPr bwMode="auto">
          <a:xfrm>
            <a:off x="4427984" y="1844824"/>
            <a:ext cx="4391025" cy="1384995"/>
          </a:xfrm>
          <a:prstGeom prst="rect">
            <a:avLst/>
          </a:prstGeom>
          <a:solidFill>
            <a:srgbClr val="CCECFF"/>
          </a:solidFill>
          <a:ln w="19050">
            <a:solidFill>
              <a:schemeClr val="tx1"/>
            </a:solidFill>
            <a:miter lim="800000"/>
            <a:headEnd/>
            <a:tailEnd/>
          </a:ln>
          <a:effectLst/>
        </p:spPr>
        <p:txBody>
          <a:bodyPr>
            <a:spAutoFit/>
          </a:bodyPr>
          <a:lstStyle/>
          <a:p>
            <a:r>
              <a:rPr lang="en-GB" sz="2800" dirty="0" smtClean="0">
                <a:latin typeface="Calibri" pitchFamily="34" charset="0"/>
              </a:rPr>
              <a:t>The radio changes the signal </a:t>
            </a:r>
            <a:r>
              <a:rPr lang="en-GB" sz="2800" dirty="0">
                <a:latin typeface="Calibri" pitchFamily="34" charset="0"/>
              </a:rPr>
              <a:t>into sound, and the TV </a:t>
            </a:r>
            <a:r>
              <a:rPr lang="en-GB" sz="2800" dirty="0" smtClean="0">
                <a:latin typeface="Calibri" pitchFamily="34" charset="0"/>
              </a:rPr>
              <a:t>changes it </a:t>
            </a:r>
            <a:r>
              <a:rPr lang="en-GB" sz="2800" dirty="0">
                <a:latin typeface="Calibri" pitchFamily="34" charset="0"/>
              </a:rPr>
              <a:t>into pictures.</a:t>
            </a:r>
          </a:p>
        </p:txBody>
      </p:sp>
      <p:sp>
        <p:nvSpPr>
          <p:cNvPr id="6" name="Text Box 4"/>
          <p:cNvSpPr txBox="1">
            <a:spLocks noChangeArrowheads="1"/>
          </p:cNvSpPr>
          <p:nvPr/>
        </p:nvSpPr>
        <p:spPr bwMode="auto">
          <a:xfrm>
            <a:off x="395536" y="3645024"/>
            <a:ext cx="4392488" cy="954107"/>
          </a:xfrm>
          <a:prstGeom prst="rect">
            <a:avLst/>
          </a:prstGeom>
          <a:solidFill>
            <a:srgbClr val="CCECFF"/>
          </a:solidFill>
          <a:ln w="19050">
            <a:solidFill>
              <a:schemeClr val="tx1"/>
            </a:solidFill>
            <a:miter lim="800000"/>
            <a:headEnd/>
            <a:tailEnd/>
          </a:ln>
          <a:effectLst/>
        </p:spPr>
        <p:txBody>
          <a:bodyPr wrap="square">
            <a:spAutoFit/>
          </a:bodyPr>
          <a:lstStyle/>
          <a:p>
            <a:r>
              <a:rPr lang="en-GB" sz="2800" dirty="0">
                <a:latin typeface="Calibri" pitchFamily="34" charset="0"/>
              </a:rPr>
              <a:t>Radio waves are stopped easily by metal.</a:t>
            </a:r>
          </a:p>
        </p:txBody>
      </p:sp>
      <p:pic>
        <p:nvPicPr>
          <p:cNvPr id="7" name="Picture 10" descr="photoshop-3d-metal-box-icon231"/>
          <p:cNvPicPr>
            <a:picLocks noChangeAspect="1" noChangeArrowheads="1"/>
          </p:cNvPicPr>
          <p:nvPr/>
        </p:nvPicPr>
        <p:blipFill>
          <a:blip r:embed="rId4" cstate="print"/>
          <a:srcRect/>
          <a:stretch>
            <a:fillRect/>
          </a:stretch>
        </p:blipFill>
        <p:spPr bwMode="auto">
          <a:xfrm>
            <a:off x="2123728" y="4941168"/>
            <a:ext cx="1785039" cy="163267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dissolve">
                                      <p:cBhvr>
                                        <p:cTn id="7" dur="500"/>
                                        <p:tgtEl>
                                          <p:spTgt spid="80905"/>
                                        </p:tgtEl>
                                      </p:cBhvr>
                                    </p:animEffect>
                                  </p:childTnLst>
                                </p:cTn>
                              </p:par>
                              <p:par>
                                <p:cTn id="8" presetID="9" presetClass="entr" presetSubtype="0" fill="hold" nodeType="withEffect">
                                  <p:stCondLst>
                                    <p:cond delay="0"/>
                                  </p:stCondLst>
                                  <p:childTnLst>
                                    <p:set>
                                      <p:cBhvr>
                                        <p:cTn id="9" dur="1" fill="hold">
                                          <p:stCondLst>
                                            <p:cond delay="0"/>
                                          </p:stCondLst>
                                        </p:cTn>
                                        <p:tgtEl>
                                          <p:spTgt spid="80903"/>
                                        </p:tgtEl>
                                        <p:attrNameLst>
                                          <p:attrName>style.visibility</p:attrName>
                                        </p:attrNameLst>
                                      </p:cBhvr>
                                      <p:to>
                                        <p:strVal val="visible"/>
                                      </p:to>
                                    </p:set>
                                    <p:animEffect transition="in" filter="dissolve">
                                      <p:cBhvr>
                                        <p:cTn id="10"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539750" y="5127625"/>
            <a:ext cx="8207375" cy="965200"/>
          </a:xfrm>
          <a:prstGeom prst="rect">
            <a:avLst/>
          </a:prstGeom>
          <a:solidFill>
            <a:srgbClr val="CCECFF"/>
          </a:solidFill>
          <a:ln w="19050">
            <a:solidFill>
              <a:schemeClr val="tx1"/>
            </a:solidFill>
            <a:miter lim="800000"/>
            <a:headEnd/>
            <a:tailEnd/>
          </a:ln>
          <a:effectLst/>
        </p:spPr>
        <p:txBody>
          <a:bodyPr>
            <a:spAutoFit/>
          </a:bodyPr>
          <a:lstStyle/>
          <a:p>
            <a:r>
              <a:rPr lang="en-GB" sz="2800">
                <a:latin typeface="Calibri" pitchFamily="34" charset="0"/>
              </a:rPr>
              <a:t>Wireless routers use radio waves to let you connect to the internet without a cable.</a:t>
            </a:r>
          </a:p>
        </p:txBody>
      </p:sp>
      <p:pic>
        <p:nvPicPr>
          <p:cNvPr id="87046" name="Picture 6" descr="basic_setup"/>
          <p:cNvPicPr>
            <a:picLocks noChangeAspect="1" noChangeArrowheads="1"/>
          </p:cNvPicPr>
          <p:nvPr/>
        </p:nvPicPr>
        <p:blipFill>
          <a:blip r:embed="rId2" cstate="print"/>
          <a:srcRect/>
          <a:stretch>
            <a:fillRect/>
          </a:stretch>
        </p:blipFill>
        <p:spPr bwMode="auto">
          <a:xfrm>
            <a:off x="1474788" y="549275"/>
            <a:ext cx="6121400" cy="4351338"/>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468313" y="404813"/>
            <a:ext cx="8207375" cy="965200"/>
          </a:xfrm>
          <a:prstGeom prst="rect">
            <a:avLst/>
          </a:prstGeom>
          <a:solidFill>
            <a:srgbClr val="CCECFF"/>
          </a:solidFill>
          <a:ln w="19050">
            <a:solidFill>
              <a:schemeClr val="tx1"/>
            </a:solidFill>
            <a:miter lim="800000"/>
            <a:headEnd/>
            <a:tailEnd/>
          </a:ln>
          <a:effectLst/>
        </p:spPr>
        <p:txBody>
          <a:bodyPr>
            <a:spAutoFit/>
          </a:bodyPr>
          <a:lstStyle/>
          <a:p>
            <a:r>
              <a:rPr lang="en-GB" sz="2800">
                <a:latin typeface="Calibri" pitchFamily="34" charset="0"/>
              </a:rPr>
              <a:t>This means we can send signals over long distances by bouncing the signal off the atmosphere.</a:t>
            </a:r>
          </a:p>
        </p:txBody>
      </p:sp>
      <p:pic>
        <p:nvPicPr>
          <p:cNvPr id="84998" name="Picture 6" descr="radio_transmissions"/>
          <p:cNvPicPr>
            <a:picLocks noChangeAspect="1" noChangeArrowheads="1"/>
          </p:cNvPicPr>
          <p:nvPr/>
        </p:nvPicPr>
        <p:blipFill>
          <a:blip r:embed="rId2" cstate="print"/>
          <a:srcRect/>
          <a:stretch>
            <a:fillRect/>
          </a:stretch>
        </p:blipFill>
        <p:spPr bwMode="auto">
          <a:xfrm>
            <a:off x="468313" y="1557338"/>
            <a:ext cx="3983037" cy="3203575"/>
          </a:xfrm>
          <a:prstGeom prst="rect">
            <a:avLst/>
          </a:prstGeom>
          <a:noFill/>
          <a:ln w="28575">
            <a:solidFill>
              <a:srgbClr val="000000"/>
            </a:solidFill>
            <a:miter lim="800000"/>
            <a:headEnd/>
            <a:tailEnd/>
          </a:ln>
        </p:spPr>
      </p:pic>
      <p:pic>
        <p:nvPicPr>
          <p:cNvPr id="85000" name="Picture 8" descr="File:Skywave.jpg">
            <a:hlinkClick r:id="" invalidUrl="file://localhost%5C%5Cupload.wikimedia.org%5Cwikipedia%5Ccommons%5Cd%5Cd5%5CSkywave.jpg"/>
          </p:cNvPr>
          <p:cNvPicPr>
            <a:picLocks noChangeAspect="1" noChangeArrowheads="1"/>
          </p:cNvPicPr>
          <p:nvPr/>
        </p:nvPicPr>
        <p:blipFill>
          <a:blip r:embed="rId3" cstate="print"/>
          <a:srcRect/>
          <a:stretch>
            <a:fillRect/>
          </a:stretch>
        </p:blipFill>
        <p:spPr bwMode="auto">
          <a:xfrm>
            <a:off x="4716016" y="1556792"/>
            <a:ext cx="4092575" cy="3073400"/>
          </a:xfrm>
          <a:prstGeom prst="rect">
            <a:avLst/>
          </a:prstGeom>
          <a:noFill/>
          <a:ln w="28575">
            <a:solidFill>
              <a:srgbClr val="000000"/>
            </a:solidFill>
            <a:miter lim="800000"/>
            <a:headEnd/>
            <a:tailEnd/>
          </a:ln>
        </p:spPr>
      </p:pic>
      <p:sp>
        <p:nvSpPr>
          <p:cNvPr id="5" name="Text Box 6"/>
          <p:cNvSpPr txBox="1">
            <a:spLocks noChangeArrowheads="1"/>
          </p:cNvSpPr>
          <p:nvPr/>
        </p:nvSpPr>
        <p:spPr bwMode="auto">
          <a:xfrm>
            <a:off x="323528" y="5229200"/>
            <a:ext cx="8207375" cy="965200"/>
          </a:xfrm>
          <a:prstGeom prst="rect">
            <a:avLst/>
          </a:prstGeom>
          <a:solidFill>
            <a:srgbClr val="CCECFF"/>
          </a:solidFill>
          <a:ln w="19050">
            <a:solidFill>
              <a:schemeClr val="tx1"/>
            </a:solidFill>
            <a:miter lim="800000"/>
            <a:headEnd/>
            <a:tailEnd/>
          </a:ln>
          <a:effectLst/>
        </p:spPr>
        <p:txBody>
          <a:bodyPr>
            <a:spAutoFit/>
          </a:bodyPr>
          <a:lstStyle/>
          <a:p>
            <a:r>
              <a:rPr lang="en-GB" sz="2800" dirty="0">
                <a:latin typeface="Calibri" pitchFamily="34" charset="0"/>
              </a:rPr>
              <a:t>Radio waves travel in straight lines. Part of the atmosphere round the earth can reflect radio waves.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978</Words>
  <Application>Microsoft Office PowerPoint</Application>
  <PresentationFormat>On-screen Show (4:3)</PresentationFormat>
  <Paragraphs>134</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Do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Create a mnemonic to remember the order of the EM spectrum</vt:lpstr>
    </vt:vector>
  </TitlesOfParts>
  <Company>Ellis Guilford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stah03</dc:creator>
  <cp:lastModifiedBy>Marlene</cp:lastModifiedBy>
  <cp:revision>42</cp:revision>
  <cp:lastPrinted>2013-03-11T13:45:25Z</cp:lastPrinted>
  <dcterms:created xsi:type="dcterms:W3CDTF">2014-03-24T22:21:23Z</dcterms:created>
  <dcterms:modified xsi:type="dcterms:W3CDTF">2014-03-28T11:19:29Z</dcterms:modified>
</cp:coreProperties>
</file>